
<file path=[Content_Types].xml><?xml version="1.0" encoding="utf-8"?>
<Types xmlns="http://schemas.openxmlformats.org/package/2006/content-types">
  <Default Extension="bin" ContentType="image/unknown"/>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467" r:id="rId2"/>
    <p:sldId id="466" r:id="rId3"/>
    <p:sldId id="399" r:id="rId4"/>
    <p:sldId id="415" r:id="rId5"/>
    <p:sldId id="464" r:id="rId6"/>
    <p:sldId id="499" r:id="rId7"/>
    <p:sldId id="272" r:id="rId8"/>
    <p:sldId id="511" r:id="rId9"/>
    <p:sldId id="457" r:id="rId10"/>
    <p:sldId id="432" r:id="rId11"/>
    <p:sldId id="512" r:id="rId12"/>
    <p:sldId id="379" r:id="rId13"/>
    <p:sldId id="487" r:id="rId14"/>
    <p:sldId id="489" r:id="rId15"/>
    <p:sldId id="496" r:id="rId16"/>
    <p:sldId id="490" r:id="rId17"/>
    <p:sldId id="492" r:id="rId18"/>
    <p:sldId id="472" r:id="rId19"/>
    <p:sldId id="475" r:id="rId20"/>
    <p:sldId id="375" r:id="rId21"/>
  </p:sldIdLst>
  <p:sldSz cx="9144000" cy="6858000" type="screen4x3"/>
  <p:notesSz cx="6805613" cy="9939338"/>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3131" userDrawn="1">
          <p15:clr>
            <a:srgbClr val="A4A3A4"/>
          </p15:clr>
        </p15:guide>
        <p15:guide id="2" pos="2144"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udy" initials="R" lastIdx="1" clrIdx="0">
    <p:extLst>
      <p:ext uri="{19B8F6BF-5375-455C-9EA6-DF929625EA0E}">
        <p15:presenceInfo xmlns:p15="http://schemas.microsoft.com/office/powerpoint/2012/main" userId="Rud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8FD3F1"/>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964" autoAdjust="0"/>
    <p:restoredTop sz="94660"/>
  </p:normalViewPr>
  <p:slideViewPr>
    <p:cSldViewPr>
      <p:cViewPr varScale="1">
        <p:scale>
          <a:sx n="103" d="100"/>
          <a:sy n="103" d="100"/>
        </p:scale>
        <p:origin x="600" y="36"/>
      </p:cViewPr>
      <p:guideLst>
        <p:guide orient="horz" pos="2160"/>
        <p:guide pos="2880"/>
      </p:guideLst>
    </p:cSldViewPr>
  </p:slideViewPr>
  <p:notesTextViewPr>
    <p:cViewPr>
      <p:scale>
        <a:sx n="100" d="100"/>
        <a:sy n="100" d="100"/>
      </p:scale>
      <p:origin x="0" y="0"/>
    </p:cViewPr>
  </p:notesTextViewPr>
  <p:notesViewPr>
    <p:cSldViewPr>
      <p:cViewPr varScale="1">
        <p:scale>
          <a:sx n="62" d="100"/>
          <a:sy n="62" d="100"/>
        </p:scale>
        <p:origin x="-1722" y="-90"/>
      </p:cViewPr>
      <p:guideLst>
        <p:guide orient="horz" pos="3131"/>
        <p:guide pos="214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spPr>
            <a:solidFill>
              <a:schemeClr val="accent1"/>
            </a:solidFill>
            <a:ln>
              <a:noFill/>
            </a:ln>
            <a:effectLst/>
          </c:spPr>
          <c:invertIfNegative val="0"/>
          <c:dPt>
            <c:idx val="0"/>
            <c:invertIfNegative val="0"/>
            <c:bubble3D val="0"/>
            <c:spPr>
              <a:solidFill>
                <a:schemeClr val="accent1"/>
              </a:solidFill>
              <a:ln w="63500">
                <a:solidFill>
                  <a:srgbClr val="FFFF00"/>
                </a:solidFill>
              </a:ln>
              <a:effectLst/>
            </c:spPr>
            <c:extLst>
              <c:ext xmlns:c16="http://schemas.microsoft.com/office/drawing/2014/chart" uri="{C3380CC4-5D6E-409C-BE32-E72D297353CC}">
                <c16:uniqueId val="{00000004-80B7-4AFE-90F6-D28551E1E134}"/>
              </c:ext>
            </c:extLst>
          </c:dPt>
          <c:dPt>
            <c:idx val="1"/>
            <c:invertIfNegative val="0"/>
            <c:bubble3D val="0"/>
            <c:spPr>
              <a:noFill/>
              <a:ln>
                <a:noFill/>
              </a:ln>
              <a:effectLst/>
            </c:spPr>
            <c:extLst>
              <c:ext xmlns:c16="http://schemas.microsoft.com/office/drawing/2014/chart" uri="{C3380CC4-5D6E-409C-BE32-E72D297353CC}">
                <c16:uniqueId val="{00000001-80B7-4AFE-90F6-D28551E1E134}"/>
              </c:ext>
            </c:extLst>
          </c:dPt>
          <c:dPt>
            <c:idx val="2"/>
            <c:invertIfNegative val="0"/>
            <c:bubble3D val="0"/>
            <c:spPr>
              <a:noFill/>
              <a:ln>
                <a:noFill/>
              </a:ln>
              <a:effectLst/>
            </c:spPr>
            <c:extLst>
              <c:ext xmlns:c16="http://schemas.microsoft.com/office/drawing/2014/chart" uri="{C3380CC4-5D6E-409C-BE32-E72D297353CC}">
                <c16:uniqueId val="{00000003-80B7-4AFE-90F6-D28551E1E134}"/>
              </c:ext>
            </c:extLst>
          </c:dPt>
          <c:dLbls>
            <c:dLbl>
              <c:idx val="0"/>
              <c:layout>
                <c:manualLayout>
                  <c:x val="-2.7777777777777905E-3"/>
                  <c:y val="-0.22869053647689916"/>
                </c:manualLayout>
              </c:layout>
              <c:tx>
                <c:rich>
                  <a:bodyPr rot="0" spcFirstLastPara="1" vertOverflow="ellipsis" vert="horz" wrap="square" lIns="38100" tIns="19050" rIns="38100" bIns="19050" anchor="ctr" anchorCtr="1">
                    <a:spAutoFit/>
                  </a:bodyPr>
                  <a:lstStyle/>
                  <a:p>
                    <a:pPr>
                      <a:defRPr sz="1400" b="1" i="1" u="none" strike="noStrike" kern="1200" baseline="0">
                        <a:solidFill>
                          <a:schemeClr val="tx1">
                            <a:lumMod val="75000"/>
                            <a:lumOff val="25000"/>
                          </a:schemeClr>
                        </a:solidFill>
                        <a:latin typeface="+mn-lt"/>
                        <a:ea typeface="+mn-ea"/>
                        <a:cs typeface="+mn-cs"/>
                      </a:defRPr>
                    </a:pPr>
                    <a:r>
                      <a:rPr lang="en-US" sz="1400" b="1" i="1"/>
                      <a:t>75,387.0</a:t>
                    </a:r>
                  </a:p>
                </c:rich>
              </c:tx>
              <c:spPr>
                <a:noFill/>
                <a:ln>
                  <a:noFill/>
                </a:ln>
                <a:effectLst/>
              </c:spPr>
              <c:txPr>
                <a:bodyPr rot="0" spcFirstLastPara="1" vertOverflow="ellipsis" vert="horz" wrap="square" lIns="38100" tIns="19050" rIns="38100" bIns="19050" anchor="ctr" anchorCtr="1">
                  <a:spAutoFit/>
                </a:bodyPr>
                <a:lstStyle/>
                <a:p>
                  <a:pPr>
                    <a:defRPr sz="1400" b="1" i="1" u="none" strike="noStrike" kern="1200" baseline="0">
                      <a:solidFill>
                        <a:schemeClr val="tx1">
                          <a:lumMod val="75000"/>
                          <a:lumOff val="25000"/>
                        </a:schemeClr>
                      </a:solidFill>
                      <a:latin typeface="+mn-lt"/>
                      <a:ea typeface="+mn-ea"/>
                      <a:cs typeface="+mn-cs"/>
                    </a:defRPr>
                  </a:pPr>
                  <a:endParaRPr lang="id-ID"/>
                </a:p>
              </c:txPr>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80B7-4AFE-90F6-D28551E1E134}"/>
                </c:ext>
              </c:extLst>
            </c:dLbl>
            <c:dLbl>
              <c:idx val="1"/>
              <c:delete val="1"/>
              <c:extLst>
                <c:ext xmlns:c15="http://schemas.microsoft.com/office/drawing/2012/chart" uri="{CE6537A1-D6FC-4f65-9D91-7224C49458BB}"/>
                <c:ext xmlns:c16="http://schemas.microsoft.com/office/drawing/2014/chart" uri="{C3380CC4-5D6E-409C-BE32-E72D297353CC}">
                  <c16:uniqueId val="{00000001-80B7-4AFE-90F6-D28551E1E134}"/>
                </c:ext>
              </c:extLst>
            </c:dLbl>
            <c:dLbl>
              <c:idx val="2"/>
              <c:delete val="1"/>
              <c:extLst>
                <c:ext xmlns:c15="http://schemas.microsoft.com/office/drawing/2012/chart" uri="{CE6537A1-D6FC-4f65-9D91-7224C49458BB}"/>
                <c:ext xmlns:c16="http://schemas.microsoft.com/office/drawing/2014/chart" uri="{C3380CC4-5D6E-409C-BE32-E72D297353CC}">
                  <c16:uniqueId val="{00000003-80B7-4AFE-90F6-D28551E1E134}"/>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id-ID"/>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Sheet1!$B$2:$B$4</c:f>
              <c:strCache>
                <c:ptCount val="3"/>
                <c:pt idx="0">
                  <c:v>Sand Casting</c:v>
                </c:pt>
                <c:pt idx="1">
                  <c:v>Die Casting</c:v>
                </c:pt>
                <c:pt idx="2">
                  <c:v>Others</c:v>
                </c:pt>
              </c:strCache>
            </c:strRef>
          </c:cat>
          <c:val>
            <c:numRef>
              <c:f>Sheet1!$C$2:$C$4</c:f>
              <c:numCache>
                <c:formatCode>General</c:formatCode>
                <c:ptCount val="3"/>
                <c:pt idx="0">
                  <c:v>75387</c:v>
                </c:pt>
                <c:pt idx="1">
                  <c:v>75387</c:v>
                </c:pt>
                <c:pt idx="2">
                  <c:v>75387</c:v>
                </c:pt>
              </c:numCache>
            </c:numRef>
          </c:val>
          <c:extLst>
            <c:ext xmlns:c16="http://schemas.microsoft.com/office/drawing/2014/chart" uri="{C3380CC4-5D6E-409C-BE32-E72D297353CC}">
              <c16:uniqueId val="{00000005-80B7-4AFE-90F6-D28551E1E134}"/>
            </c:ext>
          </c:extLst>
        </c:ser>
        <c:ser>
          <c:idx val="1"/>
          <c:order val="1"/>
          <c:spPr>
            <a:solidFill>
              <a:schemeClr val="accent2"/>
            </a:solidFill>
            <a:ln>
              <a:noFill/>
            </a:ln>
            <a:effectLst/>
          </c:spPr>
          <c:invertIfNegative val="0"/>
          <c:dPt>
            <c:idx val="0"/>
            <c:invertIfNegative val="0"/>
            <c:bubble3D val="0"/>
            <c:spPr>
              <a:noFill/>
              <a:ln>
                <a:noFill/>
              </a:ln>
              <a:effectLst/>
            </c:spPr>
            <c:extLst>
              <c:ext xmlns:c16="http://schemas.microsoft.com/office/drawing/2014/chart" uri="{C3380CC4-5D6E-409C-BE32-E72D297353CC}">
                <c16:uniqueId val="{00000007-80B7-4AFE-90F6-D28551E1E134}"/>
              </c:ext>
            </c:extLst>
          </c:dPt>
          <c:dPt>
            <c:idx val="1"/>
            <c:invertIfNegative val="0"/>
            <c:bubble3D val="0"/>
            <c:spPr>
              <a:solidFill>
                <a:schemeClr val="accent1"/>
              </a:solidFill>
              <a:ln>
                <a:noFill/>
              </a:ln>
              <a:effectLst/>
            </c:spPr>
            <c:extLst>
              <c:ext xmlns:c16="http://schemas.microsoft.com/office/drawing/2014/chart" uri="{C3380CC4-5D6E-409C-BE32-E72D297353CC}">
                <c16:uniqueId val="{00000009-80B7-4AFE-90F6-D28551E1E134}"/>
              </c:ext>
            </c:extLst>
          </c:dPt>
          <c:dPt>
            <c:idx val="2"/>
            <c:invertIfNegative val="0"/>
            <c:bubble3D val="0"/>
            <c:spPr>
              <a:noFill/>
              <a:ln>
                <a:noFill/>
              </a:ln>
              <a:effectLst/>
            </c:spPr>
            <c:extLst>
              <c:ext xmlns:c16="http://schemas.microsoft.com/office/drawing/2014/chart" uri="{C3380CC4-5D6E-409C-BE32-E72D297353CC}">
                <c16:uniqueId val="{0000000B-80B7-4AFE-90F6-D28551E1E134}"/>
              </c:ext>
            </c:extLst>
          </c:dPt>
          <c:dLbls>
            <c:delete val="1"/>
          </c:dLbls>
          <c:cat>
            <c:strRef>
              <c:f>Sheet1!$B$2:$B$4</c:f>
              <c:strCache>
                <c:ptCount val="3"/>
                <c:pt idx="0">
                  <c:v>Sand Casting</c:v>
                </c:pt>
                <c:pt idx="1">
                  <c:v>Die Casting</c:v>
                </c:pt>
                <c:pt idx="2">
                  <c:v>Others</c:v>
                </c:pt>
              </c:strCache>
            </c:strRef>
          </c:cat>
          <c:val>
            <c:numRef>
              <c:f>Sheet1!$D$2:$D$4</c:f>
              <c:numCache>
                <c:formatCode>General</c:formatCode>
                <c:ptCount val="3"/>
                <c:pt idx="0">
                  <c:v>37693.5</c:v>
                </c:pt>
                <c:pt idx="1">
                  <c:v>37693.5</c:v>
                </c:pt>
                <c:pt idx="2">
                  <c:v>37693.5</c:v>
                </c:pt>
              </c:numCache>
            </c:numRef>
          </c:val>
          <c:extLst>
            <c:ext xmlns:c16="http://schemas.microsoft.com/office/drawing/2014/chart" uri="{C3380CC4-5D6E-409C-BE32-E72D297353CC}">
              <c16:uniqueId val="{0000000C-80B7-4AFE-90F6-D28551E1E134}"/>
            </c:ext>
          </c:extLst>
        </c:ser>
        <c:ser>
          <c:idx val="2"/>
          <c:order val="2"/>
          <c:spPr>
            <a:solidFill>
              <a:schemeClr val="accent3"/>
            </a:solidFill>
            <a:ln>
              <a:noFill/>
            </a:ln>
            <a:effectLst/>
          </c:spPr>
          <c:invertIfNegative val="0"/>
          <c:dPt>
            <c:idx val="0"/>
            <c:invertIfNegative val="0"/>
            <c:bubble3D val="0"/>
            <c:spPr>
              <a:noFill/>
              <a:ln>
                <a:noFill/>
              </a:ln>
              <a:effectLst/>
            </c:spPr>
            <c:extLst>
              <c:ext xmlns:c16="http://schemas.microsoft.com/office/drawing/2014/chart" uri="{C3380CC4-5D6E-409C-BE32-E72D297353CC}">
                <c16:uniqueId val="{0000000E-80B7-4AFE-90F6-D28551E1E134}"/>
              </c:ext>
            </c:extLst>
          </c:dPt>
          <c:dPt>
            <c:idx val="1"/>
            <c:invertIfNegative val="0"/>
            <c:bubble3D val="0"/>
            <c:spPr>
              <a:solidFill>
                <a:sysClr val="window" lastClr="FFFFFF"/>
              </a:solidFill>
              <a:ln>
                <a:noFill/>
              </a:ln>
              <a:effectLst/>
            </c:spPr>
            <c:extLst>
              <c:ext xmlns:c16="http://schemas.microsoft.com/office/drawing/2014/chart" uri="{C3380CC4-5D6E-409C-BE32-E72D297353CC}">
                <c16:uniqueId val="{00000010-80B7-4AFE-90F6-D28551E1E134}"/>
              </c:ext>
            </c:extLst>
          </c:dPt>
          <c:dPt>
            <c:idx val="2"/>
            <c:invertIfNegative val="0"/>
            <c:bubble3D val="0"/>
            <c:spPr>
              <a:solidFill>
                <a:schemeClr val="accent1"/>
              </a:solidFill>
              <a:ln>
                <a:noFill/>
              </a:ln>
              <a:effectLst/>
            </c:spPr>
            <c:extLst>
              <c:ext xmlns:c16="http://schemas.microsoft.com/office/drawing/2014/chart" uri="{C3380CC4-5D6E-409C-BE32-E72D297353CC}">
                <c16:uniqueId val="{00000012-80B7-4AFE-90F6-D28551E1E134}"/>
              </c:ext>
            </c:extLst>
          </c:dPt>
          <c:dLbls>
            <c:delete val="1"/>
          </c:dLbls>
          <c:cat>
            <c:strRef>
              <c:f>Sheet1!$B$2:$B$4</c:f>
              <c:strCache>
                <c:ptCount val="3"/>
                <c:pt idx="0">
                  <c:v>Sand Casting</c:v>
                </c:pt>
                <c:pt idx="1">
                  <c:v>Die Casting</c:v>
                </c:pt>
                <c:pt idx="2">
                  <c:v>Others</c:v>
                </c:pt>
              </c:strCache>
            </c:strRef>
          </c:cat>
          <c:val>
            <c:numRef>
              <c:f>Sheet1!$E$2:$E$4</c:f>
              <c:numCache>
                <c:formatCode>General</c:formatCode>
                <c:ptCount val="3"/>
                <c:pt idx="0">
                  <c:v>37693.5</c:v>
                </c:pt>
                <c:pt idx="1">
                  <c:v>37693.5</c:v>
                </c:pt>
                <c:pt idx="2">
                  <c:v>37693.5</c:v>
                </c:pt>
              </c:numCache>
            </c:numRef>
          </c:val>
          <c:extLst>
            <c:ext xmlns:c16="http://schemas.microsoft.com/office/drawing/2014/chart" uri="{C3380CC4-5D6E-409C-BE32-E72D297353CC}">
              <c16:uniqueId val="{00000013-80B7-4AFE-90F6-D28551E1E134}"/>
            </c:ext>
          </c:extLst>
        </c:ser>
        <c:dLbls>
          <c:showLegendKey val="0"/>
          <c:showVal val="1"/>
          <c:showCatName val="0"/>
          <c:showSerName val="0"/>
          <c:showPercent val="0"/>
          <c:showBubbleSize val="0"/>
        </c:dLbls>
        <c:gapWidth val="47"/>
        <c:overlap val="100"/>
        <c:axId val="1403407935"/>
        <c:axId val="1403408351"/>
      </c:barChart>
      <c:catAx>
        <c:axId val="14034079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solidFill>
                <a:latin typeface="Arial Narrow" panose="020B0606020202030204" pitchFamily="34" charset="0"/>
                <a:ea typeface="+mn-ea"/>
                <a:cs typeface="+mn-cs"/>
              </a:defRPr>
            </a:pPr>
            <a:endParaRPr lang="id-ID"/>
          </a:p>
        </c:txPr>
        <c:crossAx val="1403408351"/>
        <c:crosses val="autoZero"/>
        <c:auto val="1"/>
        <c:lblAlgn val="ctr"/>
        <c:lblOffset val="100"/>
        <c:noMultiLvlLbl val="0"/>
      </c:catAx>
      <c:valAx>
        <c:axId val="1403408351"/>
        <c:scaling>
          <c:orientation val="minMax"/>
        </c:scaling>
        <c:delete val="1"/>
        <c:axPos val="l"/>
        <c:numFmt formatCode="General" sourceLinked="1"/>
        <c:majorTickMark val="none"/>
        <c:minorTickMark val="none"/>
        <c:tickLblPos val="nextTo"/>
        <c:crossAx val="140340793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d-ID"/>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dPt>
            <c:idx val="0"/>
            <c:bubble3D val="0"/>
            <c:spPr>
              <a:solidFill>
                <a:schemeClr val="accent1"/>
              </a:solidFill>
              <a:ln w="44450">
                <a:solidFill>
                  <a:srgbClr val="FFFF00"/>
                </a:solidFill>
              </a:ln>
              <a:effectLst/>
            </c:spPr>
            <c:extLst>
              <c:ext xmlns:c16="http://schemas.microsoft.com/office/drawing/2014/chart" uri="{C3380CC4-5D6E-409C-BE32-E72D297353CC}">
                <c16:uniqueId val="{00000001-109B-4BBA-8B88-754CCDBE5A4E}"/>
              </c:ext>
            </c:extLst>
          </c:dPt>
          <c:dPt>
            <c:idx val="1"/>
            <c:bubble3D val="0"/>
            <c:spPr>
              <a:solidFill>
                <a:schemeClr val="bg2">
                  <a:lumMod val="75000"/>
                </a:schemeClr>
              </a:solidFill>
              <a:ln w="19050">
                <a:solidFill>
                  <a:schemeClr val="lt1"/>
                </a:solidFill>
              </a:ln>
              <a:effectLst/>
            </c:spPr>
            <c:extLst>
              <c:ext xmlns:c16="http://schemas.microsoft.com/office/drawing/2014/chart" uri="{C3380CC4-5D6E-409C-BE32-E72D297353CC}">
                <c16:uniqueId val="{00000003-109B-4BBA-8B88-754CCDBE5A4E}"/>
              </c:ext>
            </c:extLst>
          </c:dPt>
          <c:dPt>
            <c:idx val="2"/>
            <c:bubble3D val="0"/>
            <c:spPr>
              <a:solidFill>
                <a:schemeClr val="accent5">
                  <a:lumMod val="60000"/>
                  <a:lumOff val="40000"/>
                </a:schemeClr>
              </a:solidFill>
              <a:ln w="19050">
                <a:solidFill>
                  <a:schemeClr val="lt1"/>
                </a:solidFill>
              </a:ln>
              <a:effectLst/>
            </c:spPr>
            <c:extLst>
              <c:ext xmlns:c16="http://schemas.microsoft.com/office/drawing/2014/chart" uri="{C3380CC4-5D6E-409C-BE32-E72D297353CC}">
                <c16:uniqueId val="{00000005-109B-4BBA-8B88-754CCDBE5A4E}"/>
              </c:ext>
            </c:extLst>
          </c:dPt>
          <c:dPt>
            <c:idx val="3"/>
            <c:bubble3D val="0"/>
            <c:spPr>
              <a:solidFill>
                <a:srgbClr val="003399"/>
              </a:solidFill>
              <a:ln w="19050">
                <a:solidFill>
                  <a:schemeClr val="lt1"/>
                </a:solidFill>
              </a:ln>
              <a:effectLst/>
            </c:spPr>
            <c:extLst>
              <c:ext xmlns:c16="http://schemas.microsoft.com/office/drawing/2014/chart" uri="{C3380CC4-5D6E-409C-BE32-E72D297353CC}">
                <c16:uniqueId val="{00000007-109B-4BBA-8B88-754CCDBE5A4E}"/>
              </c:ext>
            </c:extLst>
          </c:dPt>
          <c:dPt>
            <c:idx val="4"/>
            <c:bubble3D val="0"/>
            <c:spPr>
              <a:solidFill>
                <a:schemeClr val="bg2">
                  <a:lumMod val="50000"/>
                </a:schemeClr>
              </a:solidFill>
              <a:ln w="19050">
                <a:solidFill>
                  <a:schemeClr val="lt1"/>
                </a:solidFill>
              </a:ln>
              <a:effectLst/>
            </c:spPr>
            <c:extLst>
              <c:ext xmlns:c16="http://schemas.microsoft.com/office/drawing/2014/chart" uri="{C3380CC4-5D6E-409C-BE32-E72D297353CC}">
                <c16:uniqueId val="{00000009-109B-4BBA-8B88-754CCDBE5A4E}"/>
              </c:ext>
            </c:extLst>
          </c:dPt>
          <c:dPt>
            <c:idx val="5"/>
            <c:bubble3D val="0"/>
            <c:spPr>
              <a:solidFill>
                <a:schemeClr val="accent5">
                  <a:lumMod val="50000"/>
                </a:schemeClr>
              </a:solidFill>
              <a:ln w="19050">
                <a:solidFill>
                  <a:schemeClr val="lt1"/>
                </a:solidFill>
              </a:ln>
              <a:effectLst/>
            </c:spPr>
            <c:extLst>
              <c:ext xmlns:c16="http://schemas.microsoft.com/office/drawing/2014/chart" uri="{C3380CC4-5D6E-409C-BE32-E72D297353CC}">
                <c16:uniqueId val="{0000000B-109B-4BBA-8B88-754CCDBE5A4E}"/>
              </c:ext>
            </c:extLst>
          </c:dPt>
          <c:cat>
            <c:strRef>
              <c:f>Sheet1!$M$30:$M$35</c:f>
              <c:strCache>
                <c:ptCount val="6"/>
                <c:pt idx="0">
                  <c:v>Automotive</c:v>
                </c:pt>
                <c:pt idx="1">
                  <c:v>Industrial Machinery</c:v>
                </c:pt>
                <c:pt idx="2">
                  <c:v>Pipes, fittings and valve</c:v>
                </c:pt>
                <c:pt idx="3">
                  <c:v>Power &amp; Electrical</c:v>
                </c:pt>
                <c:pt idx="4">
                  <c:v>Sanitary</c:v>
                </c:pt>
                <c:pt idx="5">
                  <c:v>Others</c:v>
                </c:pt>
              </c:strCache>
            </c:strRef>
          </c:cat>
          <c:val>
            <c:numRef>
              <c:f>Sheet1!$N$30:$N$35</c:f>
              <c:numCache>
                <c:formatCode>0.00%</c:formatCode>
                <c:ptCount val="6"/>
                <c:pt idx="0" formatCode="0%">
                  <c:v>0.35</c:v>
                </c:pt>
                <c:pt idx="1">
                  <c:v>0.17</c:v>
                </c:pt>
                <c:pt idx="2" formatCode="0%">
                  <c:v>0.1</c:v>
                </c:pt>
                <c:pt idx="3" formatCode="0%">
                  <c:v>0.15</c:v>
                </c:pt>
                <c:pt idx="4" formatCode="0%">
                  <c:v>0.08</c:v>
                </c:pt>
                <c:pt idx="5" formatCode="0%">
                  <c:v>0.15</c:v>
                </c:pt>
              </c:numCache>
            </c:numRef>
          </c:val>
          <c:extLst>
            <c:ext xmlns:c16="http://schemas.microsoft.com/office/drawing/2014/chart" uri="{C3380CC4-5D6E-409C-BE32-E72D297353CC}">
              <c16:uniqueId val="{0000000C-109B-4BBA-8B88-754CCDBE5A4E}"/>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Arial Narrow" panose="020B0606020202030204" pitchFamily="34" charset="0"/>
              <a:ea typeface="+mn-ea"/>
              <a:cs typeface="+mn-cs"/>
            </a:defRPr>
          </a:pPr>
          <a:endParaRPr lang="id-ID"/>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d-ID"/>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9FA85D-F39D-449E-AF5B-9CEE903068D4}" type="doc">
      <dgm:prSet loTypeId="urn:microsoft.com/office/officeart/2008/layout/RadialCluster" loCatId="cycle" qsTypeId="urn:microsoft.com/office/officeart/2005/8/quickstyle/simple5" qsCatId="simple" csTypeId="urn:microsoft.com/office/officeart/2005/8/colors/colorful1" csCatId="colorful" phldr="1"/>
      <dgm:spPr/>
      <dgm:t>
        <a:bodyPr/>
        <a:lstStyle/>
        <a:p>
          <a:endParaRPr lang="en-US"/>
        </a:p>
      </dgm:t>
    </dgm:pt>
    <dgm:pt modelId="{8B1DFF90-E902-4444-971A-FBE61AC1595F}">
      <dgm:prSet phldrT="[Text]"/>
      <dgm:spPr>
        <a:solidFill>
          <a:schemeClr val="bg2">
            <a:lumMod val="75000"/>
          </a:schemeClr>
        </a:solidFill>
      </dgm:spPr>
      <dgm:t>
        <a:bodyPr/>
        <a:lstStyle/>
        <a:p>
          <a:r>
            <a:rPr lang="en-US" b="1" dirty="0">
              <a:solidFill>
                <a:schemeClr val="tx1"/>
              </a:solidFill>
              <a:latin typeface="Arial Narrow" panose="020B0606020202030204" pitchFamily="34" charset="0"/>
            </a:rPr>
            <a:t>Sustainability</a:t>
          </a:r>
        </a:p>
        <a:p>
          <a:r>
            <a:rPr lang="en-US" b="1" dirty="0">
              <a:solidFill>
                <a:schemeClr val="tx1"/>
              </a:solidFill>
              <a:latin typeface="Arial Narrow" panose="020B0606020202030204" pitchFamily="34" charset="0"/>
            </a:rPr>
            <a:t>of Industry</a:t>
          </a:r>
        </a:p>
      </dgm:t>
    </dgm:pt>
    <dgm:pt modelId="{0E0F0BCB-B1D1-4C6A-8F05-914568092C9D}" type="parTrans" cxnId="{AD573D5A-17CD-4565-A3F2-1C707D309EAA}">
      <dgm:prSet/>
      <dgm:spPr/>
      <dgm:t>
        <a:bodyPr/>
        <a:lstStyle/>
        <a:p>
          <a:endParaRPr lang="en-US" b="1">
            <a:solidFill>
              <a:schemeClr val="tx1"/>
            </a:solidFill>
            <a:latin typeface="Arial Narrow" panose="020B0606020202030204" pitchFamily="34" charset="0"/>
          </a:endParaRPr>
        </a:p>
      </dgm:t>
    </dgm:pt>
    <dgm:pt modelId="{03656FC2-F585-484D-9E31-6DD869DE7645}" type="sibTrans" cxnId="{AD573D5A-17CD-4565-A3F2-1C707D309EAA}">
      <dgm:prSet/>
      <dgm:spPr/>
      <dgm:t>
        <a:bodyPr/>
        <a:lstStyle/>
        <a:p>
          <a:endParaRPr lang="en-US" b="1">
            <a:solidFill>
              <a:schemeClr val="tx1"/>
            </a:solidFill>
            <a:latin typeface="Arial Narrow" panose="020B0606020202030204" pitchFamily="34" charset="0"/>
          </a:endParaRPr>
        </a:p>
      </dgm:t>
    </dgm:pt>
    <dgm:pt modelId="{22E1A645-D37F-4B2A-8CF4-76A51AE41112}">
      <dgm:prSet phldrT="[Text]" custT="1"/>
      <dgm:spPr>
        <a:solidFill>
          <a:schemeClr val="accent3"/>
        </a:solidFill>
      </dgm:spPr>
      <dgm:t>
        <a:bodyPr/>
        <a:lstStyle/>
        <a:p>
          <a:r>
            <a:rPr lang="en-US" sz="2000" b="1" dirty="0">
              <a:solidFill>
                <a:schemeClr val="tx1"/>
              </a:solidFill>
              <a:latin typeface="Arial Narrow" panose="020B0606020202030204" pitchFamily="34" charset="0"/>
            </a:rPr>
            <a:t>Environ </a:t>
          </a:r>
          <a:r>
            <a:rPr lang="en-US" sz="2000" b="1" dirty="0" err="1">
              <a:solidFill>
                <a:schemeClr val="tx1"/>
              </a:solidFill>
              <a:latin typeface="Arial Narrow" panose="020B0606020202030204" pitchFamily="34" charset="0"/>
            </a:rPr>
            <a:t>ment</a:t>
          </a:r>
          <a:r>
            <a:rPr lang="en-US" sz="2000" b="1" dirty="0">
              <a:solidFill>
                <a:schemeClr val="tx1"/>
              </a:solidFill>
              <a:latin typeface="Arial Narrow" panose="020B0606020202030204" pitchFamily="34" charset="0"/>
            </a:rPr>
            <a:t> &amp; Energy</a:t>
          </a:r>
        </a:p>
      </dgm:t>
    </dgm:pt>
    <dgm:pt modelId="{F40831A8-7B27-4AFF-8895-739F6C697FED}" type="parTrans" cxnId="{B9361A5B-1FAB-42AC-BF55-9A51D680737F}">
      <dgm:prSet/>
      <dgm:spPr>
        <a:ln>
          <a:solidFill>
            <a:schemeClr val="bg1"/>
          </a:solidFill>
        </a:ln>
      </dgm:spPr>
      <dgm:t>
        <a:bodyPr/>
        <a:lstStyle/>
        <a:p>
          <a:endParaRPr lang="en-US" b="1">
            <a:solidFill>
              <a:schemeClr val="tx1"/>
            </a:solidFill>
            <a:latin typeface="Arial Narrow" panose="020B0606020202030204" pitchFamily="34" charset="0"/>
          </a:endParaRPr>
        </a:p>
      </dgm:t>
    </dgm:pt>
    <dgm:pt modelId="{DB613479-50C6-4B49-89C8-6FCFE4866BB6}" type="sibTrans" cxnId="{B9361A5B-1FAB-42AC-BF55-9A51D680737F}">
      <dgm:prSet/>
      <dgm:spPr/>
      <dgm:t>
        <a:bodyPr/>
        <a:lstStyle/>
        <a:p>
          <a:endParaRPr lang="en-US" b="1">
            <a:solidFill>
              <a:schemeClr val="tx1"/>
            </a:solidFill>
            <a:latin typeface="Arial Narrow" panose="020B0606020202030204" pitchFamily="34" charset="0"/>
          </a:endParaRPr>
        </a:p>
      </dgm:t>
    </dgm:pt>
    <dgm:pt modelId="{664B90BE-6CB3-4CAC-B143-F25DBD52341A}">
      <dgm:prSet phldrT="[Text]"/>
      <dgm:spPr>
        <a:solidFill>
          <a:schemeClr val="accent4">
            <a:lumMod val="60000"/>
            <a:lumOff val="40000"/>
          </a:schemeClr>
        </a:solidFill>
      </dgm:spPr>
      <dgm:t>
        <a:bodyPr/>
        <a:lstStyle/>
        <a:p>
          <a:r>
            <a:rPr lang="en-US" b="1" dirty="0">
              <a:solidFill>
                <a:schemeClr val="tx1"/>
              </a:solidFill>
              <a:latin typeface="Arial Narrow" panose="020B0606020202030204" pitchFamily="34" charset="0"/>
            </a:rPr>
            <a:t>Process &amp; Product</a:t>
          </a:r>
        </a:p>
      </dgm:t>
    </dgm:pt>
    <dgm:pt modelId="{8B77824C-5CFF-45A9-B94F-420ADA805067}" type="parTrans" cxnId="{E33A25C8-8BF3-481E-AF10-9A69C078A90D}">
      <dgm:prSet/>
      <dgm:spPr>
        <a:ln>
          <a:solidFill>
            <a:schemeClr val="bg1"/>
          </a:solidFill>
        </a:ln>
      </dgm:spPr>
      <dgm:t>
        <a:bodyPr/>
        <a:lstStyle/>
        <a:p>
          <a:endParaRPr lang="en-US" b="1">
            <a:solidFill>
              <a:schemeClr val="tx1"/>
            </a:solidFill>
            <a:latin typeface="Arial Narrow" panose="020B0606020202030204" pitchFamily="34" charset="0"/>
          </a:endParaRPr>
        </a:p>
      </dgm:t>
    </dgm:pt>
    <dgm:pt modelId="{6B6F36BD-3EE6-4B54-A450-60059229937E}" type="sibTrans" cxnId="{E33A25C8-8BF3-481E-AF10-9A69C078A90D}">
      <dgm:prSet/>
      <dgm:spPr/>
      <dgm:t>
        <a:bodyPr/>
        <a:lstStyle/>
        <a:p>
          <a:endParaRPr lang="en-US" b="1">
            <a:solidFill>
              <a:schemeClr val="tx1"/>
            </a:solidFill>
            <a:latin typeface="Arial Narrow" panose="020B0606020202030204" pitchFamily="34" charset="0"/>
          </a:endParaRPr>
        </a:p>
      </dgm:t>
    </dgm:pt>
    <dgm:pt modelId="{111736ED-1F58-4004-86F6-DB0C5B79D3FB}">
      <dgm:prSet phldrT="[Text]"/>
      <dgm:spPr>
        <a:solidFill>
          <a:schemeClr val="accent5"/>
        </a:solidFill>
      </dgm:spPr>
      <dgm:t>
        <a:bodyPr/>
        <a:lstStyle/>
        <a:p>
          <a:r>
            <a:rPr lang="en-US" b="1" dirty="0">
              <a:solidFill>
                <a:schemeClr val="tx1"/>
              </a:solidFill>
              <a:latin typeface="Arial Narrow" panose="020B0606020202030204" pitchFamily="34" charset="0"/>
            </a:rPr>
            <a:t>People</a:t>
          </a:r>
        </a:p>
      </dgm:t>
    </dgm:pt>
    <dgm:pt modelId="{D9DD080E-82D3-47BC-A707-8F7269130D94}" type="parTrans" cxnId="{EC28560D-6CD3-4AC1-BC6B-490626F27FBC}">
      <dgm:prSet/>
      <dgm:spPr>
        <a:ln>
          <a:solidFill>
            <a:schemeClr val="bg1"/>
          </a:solidFill>
        </a:ln>
      </dgm:spPr>
      <dgm:t>
        <a:bodyPr/>
        <a:lstStyle/>
        <a:p>
          <a:endParaRPr lang="en-US" b="1">
            <a:solidFill>
              <a:schemeClr val="tx1"/>
            </a:solidFill>
            <a:latin typeface="Arial Narrow" panose="020B0606020202030204" pitchFamily="34" charset="0"/>
          </a:endParaRPr>
        </a:p>
      </dgm:t>
    </dgm:pt>
    <dgm:pt modelId="{4C169F1B-992D-4F95-8563-B02704BDDAE6}" type="sibTrans" cxnId="{EC28560D-6CD3-4AC1-BC6B-490626F27FBC}">
      <dgm:prSet/>
      <dgm:spPr/>
      <dgm:t>
        <a:bodyPr/>
        <a:lstStyle/>
        <a:p>
          <a:endParaRPr lang="en-US" b="1">
            <a:solidFill>
              <a:schemeClr val="tx1"/>
            </a:solidFill>
            <a:latin typeface="Arial Narrow" panose="020B0606020202030204" pitchFamily="34" charset="0"/>
          </a:endParaRPr>
        </a:p>
      </dgm:t>
    </dgm:pt>
    <dgm:pt modelId="{D1DF61EE-7FC4-43E8-8FE4-D73B89E95A39}">
      <dgm:prSet phldrT="[Text]" custT="1"/>
      <dgm:spPr>
        <a:solidFill>
          <a:schemeClr val="accent6"/>
        </a:solidFill>
      </dgm:spPr>
      <dgm:t>
        <a:bodyPr/>
        <a:lstStyle/>
        <a:p>
          <a:r>
            <a:rPr lang="en-US" sz="2000" b="1" dirty="0">
              <a:solidFill>
                <a:schemeClr val="tx1"/>
              </a:solidFill>
              <a:latin typeface="Arial Narrow" panose="020B0606020202030204" pitchFamily="34" charset="0"/>
            </a:rPr>
            <a:t>Govern </a:t>
          </a:r>
          <a:r>
            <a:rPr lang="en-US" sz="2000" b="1" dirty="0" err="1">
              <a:solidFill>
                <a:schemeClr val="tx1"/>
              </a:solidFill>
              <a:latin typeface="Arial Narrow" panose="020B0606020202030204" pitchFamily="34" charset="0"/>
            </a:rPr>
            <a:t>ment</a:t>
          </a:r>
          <a:r>
            <a:rPr lang="en-US" sz="2000" b="1" dirty="0">
              <a:solidFill>
                <a:schemeClr val="tx1"/>
              </a:solidFill>
              <a:latin typeface="Arial Narrow" panose="020B0606020202030204" pitchFamily="34" charset="0"/>
            </a:rPr>
            <a:t> </a:t>
          </a:r>
          <a:r>
            <a:rPr lang="en-US" sz="1600" b="1" dirty="0">
              <a:solidFill>
                <a:schemeClr val="tx1"/>
              </a:solidFill>
              <a:latin typeface="Arial Narrow" panose="020B0606020202030204" pitchFamily="34" charset="0"/>
            </a:rPr>
            <a:t>Regulation</a:t>
          </a:r>
        </a:p>
      </dgm:t>
    </dgm:pt>
    <dgm:pt modelId="{1024D4AB-23BF-4395-893C-D4FAC984420D}" type="parTrans" cxnId="{C5E22A90-11CA-46F2-9580-27F41FCE07B8}">
      <dgm:prSet/>
      <dgm:spPr>
        <a:ln>
          <a:solidFill>
            <a:schemeClr val="bg1"/>
          </a:solidFill>
        </a:ln>
      </dgm:spPr>
      <dgm:t>
        <a:bodyPr/>
        <a:lstStyle/>
        <a:p>
          <a:endParaRPr lang="en-US" b="1">
            <a:solidFill>
              <a:schemeClr val="tx1"/>
            </a:solidFill>
            <a:latin typeface="Arial Narrow" panose="020B0606020202030204" pitchFamily="34" charset="0"/>
          </a:endParaRPr>
        </a:p>
      </dgm:t>
    </dgm:pt>
    <dgm:pt modelId="{FF673550-BE08-4986-9453-5794DCC7A781}" type="sibTrans" cxnId="{C5E22A90-11CA-46F2-9580-27F41FCE07B8}">
      <dgm:prSet/>
      <dgm:spPr/>
      <dgm:t>
        <a:bodyPr/>
        <a:lstStyle/>
        <a:p>
          <a:endParaRPr lang="en-US" b="1">
            <a:solidFill>
              <a:schemeClr val="tx1"/>
            </a:solidFill>
            <a:latin typeface="Arial Narrow" panose="020B0606020202030204" pitchFamily="34" charset="0"/>
          </a:endParaRPr>
        </a:p>
      </dgm:t>
    </dgm:pt>
    <dgm:pt modelId="{D3A92B57-A602-4CB8-95D4-AA8F2C7215BA}" type="pres">
      <dgm:prSet presAssocID="{779FA85D-F39D-449E-AF5B-9CEE903068D4}" presName="Name0" presStyleCnt="0">
        <dgm:presLayoutVars>
          <dgm:chMax val="1"/>
          <dgm:chPref val="1"/>
          <dgm:dir/>
          <dgm:animOne val="branch"/>
          <dgm:animLvl val="lvl"/>
        </dgm:presLayoutVars>
      </dgm:prSet>
      <dgm:spPr/>
    </dgm:pt>
    <dgm:pt modelId="{8D74FCC0-8BBD-4926-981E-008634EAE7FD}" type="pres">
      <dgm:prSet presAssocID="{8B1DFF90-E902-4444-971A-FBE61AC1595F}" presName="singleCycle" presStyleCnt="0"/>
      <dgm:spPr/>
    </dgm:pt>
    <dgm:pt modelId="{06DCC748-5D7C-4058-93A0-D2FB448E97D9}" type="pres">
      <dgm:prSet presAssocID="{8B1DFF90-E902-4444-971A-FBE61AC1595F}" presName="singleCenter" presStyleLbl="node1" presStyleIdx="0" presStyleCnt="5">
        <dgm:presLayoutVars>
          <dgm:chMax val="7"/>
          <dgm:chPref val="7"/>
        </dgm:presLayoutVars>
      </dgm:prSet>
      <dgm:spPr/>
    </dgm:pt>
    <dgm:pt modelId="{FA083199-55B0-4B66-8F65-E171F411E07C}" type="pres">
      <dgm:prSet presAssocID="{F40831A8-7B27-4AFF-8895-739F6C697FED}" presName="Name56" presStyleLbl="parChTrans1D2" presStyleIdx="0" presStyleCnt="4"/>
      <dgm:spPr/>
    </dgm:pt>
    <dgm:pt modelId="{32ABFC63-BB97-488B-8C64-9E40B5C6A2CD}" type="pres">
      <dgm:prSet presAssocID="{22E1A645-D37F-4B2A-8CF4-76A51AE41112}" presName="text0" presStyleLbl="node1" presStyleIdx="1" presStyleCnt="5" custRadScaleRad="73316" custRadScaleInc="384">
        <dgm:presLayoutVars>
          <dgm:bulletEnabled val="1"/>
        </dgm:presLayoutVars>
      </dgm:prSet>
      <dgm:spPr/>
    </dgm:pt>
    <dgm:pt modelId="{92CC4386-8D51-47C0-8A49-BF9D9BB7893C}" type="pres">
      <dgm:prSet presAssocID="{8B77824C-5CFF-45A9-B94F-420ADA805067}" presName="Name56" presStyleLbl="parChTrans1D2" presStyleIdx="1" presStyleCnt="4"/>
      <dgm:spPr/>
    </dgm:pt>
    <dgm:pt modelId="{DDEC9AB9-1BF7-467F-B6BF-B0978254C2CD}" type="pres">
      <dgm:prSet presAssocID="{664B90BE-6CB3-4CAC-B143-F25DBD52341A}" presName="text0" presStyleLbl="node1" presStyleIdx="2" presStyleCnt="5" custRadScaleRad="73662" custRadScaleInc="216">
        <dgm:presLayoutVars>
          <dgm:bulletEnabled val="1"/>
        </dgm:presLayoutVars>
      </dgm:prSet>
      <dgm:spPr/>
    </dgm:pt>
    <dgm:pt modelId="{BFC74D68-AC10-4707-940A-040BC2003CBD}" type="pres">
      <dgm:prSet presAssocID="{D9DD080E-82D3-47BC-A707-8F7269130D94}" presName="Name56" presStyleLbl="parChTrans1D2" presStyleIdx="2" presStyleCnt="4"/>
      <dgm:spPr/>
    </dgm:pt>
    <dgm:pt modelId="{35AFBA16-9128-49D5-9114-F77A54B45E1B}" type="pres">
      <dgm:prSet presAssocID="{111736ED-1F58-4004-86F6-DB0C5B79D3FB}" presName="text0" presStyleLbl="node1" presStyleIdx="3" presStyleCnt="5" custRadScaleRad="73316">
        <dgm:presLayoutVars>
          <dgm:bulletEnabled val="1"/>
        </dgm:presLayoutVars>
      </dgm:prSet>
      <dgm:spPr/>
    </dgm:pt>
    <dgm:pt modelId="{71403A5E-067B-48CF-9500-957DCD5E89A9}" type="pres">
      <dgm:prSet presAssocID="{1024D4AB-23BF-4395-893C-D4FAC984420D}" presName="Name56" presStyleLbl="parChTrans1D2" presStyleIdx="3" presStyleCnt="4"/>
      <dgm:spPr/>
    </dgm:pt>
    <dgm:pt modelId="{CE4C1256-B57B-467C-AA61-306B1F1472EA}" type="pres">
      <dgm:prSet presAssocID="{D1DF61EE-7FC4-43E8-8FE4-D73B89E95A39}" presName="text0" presStyleLbl="node1" presStyleIdx="4" presStyleCnt="5" custRadScaleRad="73470">
        <dgm:presLayoutVars>
          <dgm:bulletEnabled val="1"/>
        </dgm:presLayoutVars>
      </dgm:prSet>
      <dgm:spPr/>
    </dgm:pt>
  </dgm:ptLst>
  <dgm:cxnLst>
    <dgm:cxn modelId="{EC28560D-6CD3-4AC1-BC6B-490626F27FBC}" srcId="{8B1DFF90-E902-4444-971A-FBE61AC1595F}" destId="{111736ED-1F58-4004-86F6-DB0C5B79D3FB}" srcOrd="2" destOrd="0" parTransId="{D9DD080E-82D3-47BC-A707-8F7269130D94}" sibTransId="{4C169F1B-992D-4F95-8563-B02704BDDAE6}"/>
    <dgm:cxn modelId="{BBC67E19-AE1A-45D7-B6A2-A377DB49B975}" type="presOf" srcId="{1024D4AB-23BF-4395-893C-D4FAC984420D}" destId="{71403A5E-067B-48CF-9500-957DCD5E89A9}" srcOrd="0" destOrd="0" presId="urn:microsoft.com/office/officeart/2008/layout/RadialCluster"/>
    <dgm:cxn modelId="{B9361A5B-1FAB-42AC-BF55-9A51D680737F}" srcId="{8B1DFF90-E902-4444-971A-FBE61AC1595F}" destId="{22E1A645-D37F-4B2A-8CF4-76A51AE41112}" srcOrd="0" destOrd="0" parTransId="{F40831A8-7B27-4AFF-8895-739F6C697FED}" sibTransId="{DB613479-50C6-4B49-89C8-6FCFE4866BB6}"/>
    <dgm:cxn modelId="{3B1B2E55-D5A7-45A7-9A5C-473325437DB9}" type="presOf" srcId="{D9DD080E-82D3-47BC-A707-8F7269130D94}" destId="{BFC74D68-AC10-4707-940A-040BC2003CBD}" srcOrd="0" destOrd="0" presId="urn:microsoft.com/office/officeart/2008/layout/RadialCluster"/>
    <dgm:cxn modelId="{B5DE8975-9EED-4F1C-8AD8-C2BD057CF016}" type="presOf" srcId="{111736ED-1F58-4004-86F6-DB0C5B79D3FB}" destId="{35AFBA16-9128-49D5-9114-F77A54B45E1B}" srcOrd="0" destOrd="0" presId="urn:microsoft.com/office/officeart/2008/layout/RadialCluster"/>
    <dgm:cxn modelId="{AD573D5A-17CD-4565-A3F2-1C707D309EAA}" srcId="{779FA85D-F39D-449E-AF5B-9CEE903068D4}" destId="{8B1DFF90-E902-4444-971A-FBE61AC1595F}" srcOrd="0" destOrd="0" parTransId="{0E0F0BCB-B1D1-4C6A-8F05-914568092C9D}" sibTransId="{03656FC2-F585-484D-9E31-6DD869DE7645}"/>
    <dgm:cxn modelId="{C5E22A90-11CA-46F2-9580-27F41FCE07B8}" srcId="{8B1DFF90-E902-4444-971A-FBE61AC1595F}" destId="{D1DF61EE-7FC4-43E8-8FE4-D73B89E95A39}" srcOrd="3" destOrd="0" parTransId="{1024D4AB-23BF-4395-893C-D4FAC984420D}" sibTransId="{FF673550-BE08-4986-9453-5794DCC7A781}"/>
    <dgm:cxn modelId="{0F5193A9-DF98-40B6-B7D9-0C9FC62B04DA}" type="presOf" srcId="{779FA85D-F39D-449E-AF5B-9CEE903068D4}" destId="{D3A92B57-A602-4CB8-95D4-AA8F2C7215BA}" srcOrd="0" destOrd="0" presId="urn:microsoft.com/office/officeart/2008/layout/RadialCluster"/>
    <dgm:cxn modelId="{CB0A31B1-8F54-4D59-A678-3B36F130C81F}" type="presOf" srcId="{22E1A645-D37F-4B2A-8CF4-76A51AE41112}" destId="{32ABFC63-BB97-488B-8C64-9E40B5C6A2CD}" srcOrd="0" destOrd="0" presId="urn:microsoft.com/office/officeart/2008/layout/RadialCluster"/>
    <dgm:cxn modelId="{6D48BDBA-359D-4505-AA3D-601A0A91AA12}" type="presOf" srcId="{8B1DFF90-E902-4444-971A-FBE61AC1595F}" destId="{06DCC748-5D7C-4058-93A0-D2FB448E97D9}" srcOrd="0" destOrd="0" presId="urn:microsoft.com/office/officeart/2008/layout/RadialCluster"/>
    <dgm:cxn modelId="{E33A25C8-8BF3-481E-AF10-9A69C078A90D}" srcId="{8B1DFF90-E902-4444-971A-FBE61AC1595F}" destId="{664B90BE-6CB3-4CAC-B143-F25DBD52341A}" srcOrd="1" destOrd="0" parTransId="{8B77824C-5CFF-45A9-B94F-420ADA805067}" sibTransId="{6B6F36BD-3EE6-4B54-A450-60059229937E}"/>
    <dgm:cxn modelId="{17DF2DD1-599A-426B-9673-88D6E4E90FC5}" type="presOf" srcId="{D1DF61EE-7FC4-43E8-8FE4-D73B89E95A39}" destId="{CE4C1256-B57B-467C-AA61-306B1F1472EA}" srcOrd="0" destOrd="0" presId="urn:microsoft.com/office/officeart/2008/layout/RadialCluster"/>
    <dgm:cxn modelId="{6B435ADF-0522-47C7-A7E5-E448FFF7C8AA}" type="presOf" srcId="{F40831A8-7B27-4AFF-8895-739F6C697FED}" destId="{FA083199-55B0-4B66-8F65-E171F411E07C}" srcOrd="0" destOrd="0" presId="urn:microsoft.com/office/officeart/2008/layout/RadialCluster"/>
    <dgm:cxn modelId="{B62305E4-685E-48CF-9C3A-9737E5A35EF3}" type="presOf" srcId="{664B90BE-6CB3-4CAC-B143-F25DBD52341A}" destId="{DDEC9AB9-1BF7-467F-B6BF-B0978254C2CD}" srcOrd="0" destOrd="0" presId="urn:microsoft.com/office/officeart/2008/layout/RadialCluster"/>
    <dgm:cxn modelId="{3B2F1EE6-A80B-41B5-9B28-6AC005A43CDB}" type="presOf" srcId="{8B77824C-5CFF-45A9-B94F-420ADA805067}" destId="{92CC4386-8D51-47C0-8A49-BF9D9BB7893C}" srcOrd="0" destOrd="0" presId="urn:microsoft.com/office/officeart/2008/layout/RadialCluster"/>
    <dgm:cxn modelId="{58C575D2-7654-4EE7-89F2-0003DE13856F}" type="presParOf" srcId="{D3A92B57-A602-4CB8-95D4-AA8F2C7215BA}" destId="{8D74FCC0-8BBD-4926-981E-008634EAE7FD}" srcOrd="0" destOrd="0" presId="urn:microsoft.com/office/officeart/2008/layout/RadialCluster"/>
    <dgm:cxn modelId="{714CD160-C150-4507-9FFA-AC37C2308028}" type="presParOf" srcId="{8D74FCC0-8BBD-4926-981E-008634EAE7FD}" destId="{06DCC748-5D7C-4058-93A0-D2FB448E97D9}" srcOrd="0" destOrd="0" presId="urn:microsoft.com/office/officeart/2008/layout/RadialCluster"/>
    <dgm:cxn modelId="{C7B7E36A-ECAE-4B9F-8D83-1F344484330C}" type="presParOf" srcId="{8D74FCC0-8BBD-4926-981E-008634EAE7FD}" destId="{FA083199-55B0-4B66-8F65-E171F411E07C}" srcOrd="1" destOrd="0" presId="urn:microsoft.com/office/officeart/2008/layout/RadialCluster"/>
    <dgm:cxn modelId="{13E95D45-0A94-4EA0-A95E-148ACE4603C8}" type="presParOf" srcId="{8D74FCC0-8BBD-4926-981E-008634EAE7FD}" destId="{32ABFC63-BB97-488B-8C64-9E40B5C6A2CD}" srcOrd="2" destOrd="0" presId="urn:microsoft.com/office/officeart/2008/layout/RadialCluster"/>
    <dgm:cxn modelId="{AC857826-4450-44BB-9411-A714E3AB8201}" type="presParOf" srcId="{8D74FCC0-8BBD-4926-981E-008634EAE7FD}" destId="{92CC4386-8D51-47C0-8A49-BF9D9BB7893C}" srcOrd="3" destOrd="0" presId="urn:microsoft.com/office/officeart/2008/layout/RadialCluster"/>
    <dgm:cxn modelId="{2BCA045C-ABA7-4497-B05D-1272EE3DE4A1}" type="presParOf" srcId="{8D74FCC0-8BBD-4926-981E-008634EAE7FD}" destId="{DDEC9AB9-1BF7-467F-B6BF-B0978254C2CD}" srcOrd="4" destOrd="0" presId="urn:microsoft.com/office/officeart/2008/layout/RadialCluster"/>
    <dgm:cxn modelId="{F92FDDF9-F79E-4BB0-B167-F505C98C7727}" type="presParOf" srcId="{8D74FCC0-8BBD-4926-981E-008634EAE7FD}" destId="{BFC74D68-AC10-4707-940A-040BC2003CBD}" srcOrd="5" destOrd="0" presId="urn:microsoft.com/office/officeart/2008/layout/RadialCluster"/>
    <dgm:cxn modelId="{ED4153B5-278A-4246-99AD-6B08F59C637B}" type="presParOf" srcId="{8D74FCC0-8BBD-4926-981E-008634EAE7FD}" destId="{35AFBA16-9128-49D5-9114-F77A54B45E1B}" srcOrd="6" destOrd="0" presId="urn:microsoft.com/office/officeart/2008/layout/RadialCluster"/>
    <dgm:cxn modelId="{D567B50C-13AE-4155-9A37-10C7557E75F0}" type="presParOf" srcId="{8D74FCC0-8BBD-4926-981E-008634EAE7FD}" destId="{71403A5E-067B-48CF-9500-957DCD5E89A9}" srcOrd="7" destOrd="0" presId="urn:microsoft.com/office/officeart/2008/layout/RadialCluster"/>
    <dgm:cxn modelId="{E9264A67-330C-473D-8A3E-94F2ECF3BEBA}" type="presParOf" srcId="{8D74FCC0-8BBD-4926-981E-008634EAE7FD}" destId="{CE4C1256-B57B-467C-AA61-306B1F1472EA}" srcOrd="8" destOrd="0" presId="urn:microsoft.com/office/officeart/2008/layout/RadialCluster"/>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DCC748-5D7C-4058-93A0-D2FB448E97D9}">
      <dsp:nvSpPr>
        <dsp:cNvPr id="0" name=""/>
        <dsp:cNvSpPr/>
      </dsp:nvSpPr>
      <dsp:spPr>
        <a:xfrm>
          <a:off x="3219505" y="1890210"/>
          <a:ext cx="1620180" cy="1620180"/>
        </a:xfrm>
        <a:prstGeom prst="roundRect">
          <a:avLst/>
        </a:prstGeom>
        <a:solidFill>
          <a:schemeClr val="bg2">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Arial Narrow" panose="020B0606020202030204" pitchFamily="34" charset="0"/>
            </a:rPr>
            <a:t>Sustainability</a:t>
          </a:r>
        </a:p>
        <a:p>
          <a:pPr marL="0" lvl="0" indent="0" algn="ctr" defTabSz="889000">
            <a:lnSpc>
              <a:spcPct val="90000"/>
            </a:lnSpc>
            <a:spcBef>
              <a:spcPct val="0"/>
            </a:spcBef>
            <a:spcAft>
              <a:spcPct val="35000"/>
            </a:spcAft>
            <a:buNone/>
          </a:pPr>
          <a:r>
            <a:rPr lang="en-US" sz="2000" b="1" kern="1200" dirty="0">
              <a:solidFill>
                <a:schemeClr val="tx1"/>
              </a:solidFill>
              <a:latin typeface="Arial Narrow" panose="020B0606020202030204" pitchFamily="34" charset="0"/>
            </a:rPr>
            <a:t>of Industry</a:t>
          </a:r>
        </a:p>
      </dsp:txBody>
      <dsp:txXfrm>
        <a:off x="3298596" y="1969301"/>
        <a:ext cx="1461998" cy="1461998"/>
      </dsp:txXfrm>
    </dsp:sp>
    <dsp:sp modelId="{FA083199-55B0-4B66-8F65-E171F411E07C}">
      <dsp:nvSpPr>
        <dsp:cNvPr id="0" name=""/>
        <dsp:cNvSpPr/>
      </dsp:nvSpPr>
      <dsp:spPr>
        <a:xfrm rot="16210368">
          <a:off x="3918070" y="1775897"/>
          <a:ext cx="228625" cy="0"/>
        </a:xfrm>
        <a:custGeom>
          <a:avLst/>
          <a:gdLst/>
          <a:ahLst/>
          <a:cxnLst/>
          <a:rect l="0" t="0" r="0" b="0"/>
          <a:pathLst>
            <a:path>
              <a:moveTo>
                <a:pt x="0" y="0"/>
              </a:moveTo>
              <a:lnTo>
                <a:pt x="228625" y="0"/>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32ABFC63-BB97-488B-8C64-9E40B5C6A2CD}">
      <dsp:nvSpPr>
        <dsp:cNvPr id="0" name=""/>
        <dsp:cNvSpPr/>
      </dsp:nvSpPr>
      <dsp:spPr>
        <a:xfrm>
          <a:off x="3491604" y="576065"/>
          <a:ext cx="1085520" cy="1085520"/>
        </a:xfrm>
        <a:prstGeom prst="roundRect">
          <a:avLst/>
        </a:prstGeom>
        <a:solidFill>
          <a:schemeClr val="accent3"/>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Arial Narrow" panose="020B0606020202030204" pitchFamily="34" charset="0"/>
            </a:rPr>
            <a:t>Environ </a:t>
          </a:r>
          <a:r>
            <a:rPr lang="en-US" sz="2000" b="1" kern="1200" dirty="0" err="1">
              <a:solidFill>
                <a:schemeClr val="tx1"/>
              </a:solidFill>
              <a:latin typeface="Arial Narrow" panose="020B0606020202030204" pitchFamily="34" charset="0"/>
            </a:rPr>
            <a:t>ment</a:t>
          </a:r>
          <a:r>
            <a:rPr lang="en-US" sz="2000" b="1" kern="1200" dirty="0">
              <a:solidFill>
                <a:schemeClr val="tx1"/>
              </a:solidFill>
              <a:latin typeface="Arial Narrow" panose="020B0606020202030204" pitchFamily="34" charset="0"/>
            </a:rPr>
            <a:t> &amp; Energy</a:t>
          </a:r>
        </a:p>
      </dsp:txBody>
      <dsp:txXfrm>
        <a:off x="3544595" y="629056"/>
        <a:ext cx="979538" cy="979538"/>
      </dsp:txXfrm>
    </dsp:sp>
    <dsp:sp modelId="{92CC4386-8D51-47C0-8A49-BF9D9BB7893C}">
      <dsp:nvSpPr>
        <dsp:cNvPr id="0" name=""/>
        <dsp:cNvSpPr/>
      </dsp:nvSpPr>
      <dsp:spPr>
        <a:xfrm rot="5832">
          <a:off x="4839685" y="2701874"/>
          <a:ext cx="236092" cy="0"/>
        </a:xfrm>
        <a:custGeom>
          <a:avLst/>
          <a:gdLst/>
          <a:ahLst/>
          <a:cxnLst/>
          <a:rect l="0" t="0" r="0" b="0"/>
          <a:pathLst>
            <a:path>
              <a:moveTo>
                <a:pt x="0" y="0"/>
              </a:moveTo>
              <a:lnTo>
                <a:pt x="236092" y="0"/>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DDEC9AB9-1BF7-467F-B6BF-B0978254C2CD}">
      <dsp:nvSpPr>
        <dsp:cNvPr id="0" name=""/>
        <dsp:cNvSpPr/>
      </dsp:nvSpPr>
      <dsp:spPr>
        <a:xfrm>
          <a:off x="5075777" y="2160235"/>
          <a:ext cx="1085520" cy="1085520"/>
        </a:xfrm>
        <a:prstGeom prst="roundRect">
          <a:avLst/>
        </a:prstGeom>
        <a:solidFill>
          <a:schemeClr val="accent4">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chemeClr val="tx1"/>
              </a:solidFill>
              <a:latin typeface="Arial Narrow" panose="020B0606020202030204" pitchFamily="34" charset="0"/>
            </a:rPr>
            <a:t>Process &amp; Product</a:t>
          </a:r>
        </a:p>
      </dsp:txBody>
      <dsp:txXfrm>
        <a:off x="5128768" y="2213226"/>
        <a:ext cx="979538" cy="979538"/>
      </dsp:txXfrm>
    </dsp:sp>
    <dsp:sp modelId="{BFC74D68-AC10-4707-940A-040BC2003CBD}">
      <dsp:nvSpPr>
        <dsp:cNvPr id="0" name=""/>
        <dsp:cNvSpPr/>
      </dsp:nvSpPr>
      <dsp:spPr>
        <a:xfrm rot="5400000">
          <a:off x="3915279" y="3624705"/>
          <a:ext cx="228631" cy="0"/>
        </a:xfrm>
        <a:custGeom>
          <a:avLst/>
          <a:gdLst/>
          <a:ahLst/>
          <a:cxnLst/>
          <a:rect l="0" t="0" r="0" b="0"/>
          <a:pathLst>
            <a:path>
              <a:moveTo>
                <a:pt x="0" y="0"/>
              </a:moveTo>
              <a:lnTo>
                <a:pt x="228631" y="0"/>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35AFBA16-9128-49D5-9114-F77A54B45E1B}">
      <dsp:nvSpPr>
        <dsp:cNvPr id="0" name=""/>
        <dsp:cNvSpPr/>
      </dsp:nvSpPr>
      <dsp:spPr>
        <a:xfrm>
          <a:off x="3486835" y="3739021"/>
          <a:ext cx="1085520" cy="1085520"/>
        </a:xfrm>
        <a:prstGeom prst="roundRect">
          <a:avLst/>
        </a:prstGeom>
        <a:solidFill>
          <a:schemeClr val="accent5"/>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chemeClr val="tx1"/>
              </a:solidFill>
              <a:latin typeface="Arial Narrow" panose="020B0606020202030204" pitchFamily="34" charset="0"/>
            </a:rPr>
            <a:t>People</a:t>
          </a:r>
        </a:p>
      </dsp:txBody>
      <dsp:txXfrm>
        <a:off x="3539826" y="3792012"/>
        <a:ext cx="979538" cy="979538"/>
      </dsp:txXfrm>
    </dsp:sp>
    <dsp:sp modelId="{71403A5E-067B-48CF-9500-957DCD5E89A9}">
      <dsp:nvSpPr>
        <dsp:cNvPr id="0" name=""/>
        <dsp:cNvSpPr/>
      </dsp:nvSpPr>
      <dsp:spPr>
        <a:xfrm rot="10800000">
          <a:off x="2987552" y="2700300"/>
          <a:ext cx="231953" cy="0"/>
        </a:xfrm>
        <a:custGeom>
          <a:avLst/>
          <a:gdLst/>
          <a:ahLst/>
          <a:cxnLst/>
          <a:rect l="0" t="0" r="0" b="0"/>
          <a:pathLst>
            <a:path>
              <a:moveTo>
                <a:pt x="0" y="0"/>
              </a:moveTo>
              <a:lnTo>
                <a:pt x="231953" y="0"/>
              </a:lnTo>
            </a:path>
          </a:pathLst>
        </a:custGeom>
        <a:noFill/>
        <a:ln w="25400" cap="flat" cmpd="sng" algn="ctr">
          <a:solidFill>
            <a:schemeClr val="bg1"/>
          </a:solidFill>
          <a:prstDash val="solid"/>
        </a:ln>
        <a:effectLst/>
      </dsp:spPr>
      <dsp:style>
        <a:lnRef idx="2">
          <a:scrgbClr r="0" g="0" b="0"/>
        </a:lnRef>
        <a:fillRef idx="0">
          <a:scrgbClr r="0" g="0" b="0"/>
        </a:fillRef>
        <a:effectRef idx="0">
          <a:scrgbClr r="0" g="0" b="0"/>
        </a:effectRef>
        <a:fontRef idx="minor"/>
      </dsp:style>
    </dsp:sp>
    <dsp:sp modelId="{CE4C1256-B57B-467C-AA61-306B1F1472EA}">
      <dsp:nvSpPr>
        <dsp:cNvPr id="0" name=""/>
        <dsp:cNvSpPr/>
      </dsp:nvSpPr>
      <dsp:spPr>
        <a:xfrm>
          <a:off x="1902031" y="2157539"/>
          <a:ext cx="1085520" cy="1085520"/>
        </a:xfrm>
        <a:prstGeom prst="roundRect">
          <a:avLst/>
        </a:prstGeom>
        <a:solidFill>
          <a:schemeClr val="accent6"/>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tx1"/>
              </a:solidFill>
              <a:latin typeface="Arial Narrow" panose="020B0606020202030204" pitchFamily="34" charset="0"/>
            </a:rPr>
            <a:t>Govern </a:t>
          </a:r>
          <a:r>
            <a:rPr lang="en-US" sz="2000" b="1" kern="1200" dirty="0" err="1">
              <a:solidFill>
                <a:schemeClr val="tx1"/>
              </a:solidFill>
              <a:latin typeface="Arial Narrow" panose="020B0606020202030204" pitchFamily="34" charset="0"/>
            </a:rPr>
            <a:t>ment</a:t>
          </a:r>
          <a:r>
            <a:rPr lang="en-US" sz="2000" b="1" kern="1200" dirty="0">
              <a:solidFill>
                <a:schemeClr val="tx1"/>
              </a:solidFill>
              <a:latin typeface="Arial Narrow" panose="020B0606020202030204" pitchFamily="34" charset="0"/>
            </a:rPr>
            <a:t> </a:t>
          </a:r>
          <a:r>
            <a:rPr lang="en-US" sz="1600" b="1" kern="1200" dirty="0">
              <a:solidFill>
                <a:schemeClr val="tx1"/>
              </a:solidFill>
              <a:latin typeface="Arial Narrow" panose="020B0606020202030204" pitchFamily="34" charset="0"/>
            </a:rPr>
            <a:t>Regulation</a:t>
          </a:r>
        </a:p>
      </dsp:txBody>
      <dsp:txXfrm>
        <a:off x="1955022" y="2210530"/>
        <a:ext cx="979538" cy="979538"/>
      </dsp:txXfrm>
    </dsp:sp>
  </dsp:spTree>
</dsp:drawing>
</file>

<file path=ppt/diagrams/layout1.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61347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356" cy="496722"/>
          </a:xfrm>
          <a:prstGeom prst="rect">
            <a:avLst/>
          </a:prstGeom>
        </p:spPr>
        <p:txBody>
          <a:bodyPr vert="horz" lIns="93177" tIns="46589" rIns="93177" bIns="46589"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53688" y="0"/>
            <a:ext cx="2950356" cy="496722"/>
          </a:xfrm>
          <a:prstGeom prst="rect">
            <a:avLst/>
          </a:prstGeom>
        </p:spPr>
        <p:txBody>
          <a:bodyPr vert="horz" lIns="93177" tIns="46589" rIns="93177" bIns="46589" rtlCol="0"/>
          <a:lstStyle>
            <a:lvl1pPr algn="r" fontAlgn="auto">
              <a:spcBef>
                <a:spcPts val="0"/>
              </a:spcBef>
              <a:spcAft>
                <a:spcPts val="0"/>
              </a:spcAft>
              <a:defRPr sz="1200">
                <a:latin typeface="+mn-lt"/>
                <a:cs typeface="+mn-cs"/>
              </a:defRPr>
            </a:lvl1pPr>
          </a:lstStyle>
          <a:p>
            <a:pPr>
              <a:defRPr/>
            </a:pPr>
            <a:fld id="{AB1C9801-AA2C-4CEB-B623-213D46F266D8}" type="datetimeFigureOut">
              <a:rPr lang="en-US"/>
              <a:pPr>
                <a:defRPr/>
              </a:pPr>
              <a:t>7/13/2023</a:t>
            </a:fld>
            <a:endParaRPr lang="en-US"/>
          </a:p>
        </p:txBody>
      </p:sp>
      <p:sp>
        <p:nvSpPr>
          <p:cNvPr id="4" name="Slide Image Placeholder 3"/>
          <p:cNvSpPr>
            <a:spLocks noGrp="1" noRot="1" noChangeAspect="1"/>
          </p:cNvSpPr>
          <p:nvPr>
            <p:ph type="sldImg" idx="2"/>
          </p:nvPr>
        </p:nvSpPr>
        <p:spPr>
          <a:xfrm>
            <a:off x="919163" y="744538"/>
            <a:ext cx="4967287" cy="37274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681819" y="4722127"/>
            <a:ext cx="5441977" cy="4472131"/>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440982"/>
            <a:ext cx="2950356" cy="496722"/>
          </a:xfrm>
          <a:prstGeom prst="rect">
            <a:avLst/>
          </a:prstGeom>
        </p:spPr>
        <p:txBody>
          <a:bodyPr vert="horz" lIns="93177" tIns="46589" rIns="93177" bIns="46589"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53688" y="9440982"/>
            <a:ext cx="2950356" cy="496722"/>
          </a:xfrm>
          <a:prstGeom prst="rect">
            <a:avLst/>
          </a:prstGeom>
        </p:spPr>
        <p:txBody>
          <a:bodyPr vert="horz" lIns="93177" tIns="46589" rIns="93177" bIns="46589" rtlCol="0" anchor="b"/>
          <a:lstStyle>
            <a:lvl1pPr algn="r" fontAlgn="auto">
              <a:spcBef>
                <a:spcPts val="0"/>
              </a:spcBef>
              <a:spcAft>
                <a:spcPts val="0"/>
              </a:spcAft>
              <a:defRPr sz="1200">
                <a:latin typeface="+mn-lt"/>
                <a:cs typeface="+mn-cs"/>
              </a:defRPr>
            </a:lvl1pPr>
          </a:lstStyle>
          <a:p>
            <a:pPr>
              <a:defRPr/>
            </a:pPr>
            <a:fld id="{99C163B1-F005-4979-AD63-6910BB48BBF7}" type="slidenum">
              <a:rPr lang="en-US"/>
              <a:pPr>
                <a:defRPr/>
              </a:pPr>
              <a:t>‹#›</a:t>
            </a:fld>
            <a:endParaRPr lang="en-US"/>
          </a:p>
        </p:txBody>
      </p:sp>
    </p:spTree>
    <p:extLst>
      <p:ext uri="{BB962C8B-B14F-4D97-AF65-F5344CB8AC3E}">
        <p14:creationId xmlns:p14="http://schemas.microsoft.com/office/powerpoint/2010/main" val="25466466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TextEdit="1"/>
          </p:cNvSpPr>
          <p:nvPr>
            <p:ph type="sldImg"/>
          </p:nvPr>
        </p:nvSpPr>
        <p:spPr bwMode="auto">
          <a:xfrm>
            <a:off x="1204913" y="703263"/>
            <a:ext cx="4692650" cy="3521075"/>
          </a:xfrm>
          <a:noFill/>
          <a:ln>
            <a:solidFill>
              <a:srgbClr val="000000"/>
            </a:solidFill>
            <a:miter lim="800000"/>
          </a:ln>
        </p:spPr>
      </p:sp>
      <p:sp>
        <p:nvSpPr>
          <p:cNvPr id="22531" name="Rectangle 3"/>
          <p:cNvSpPr>
            <a:spLocks noGrp="1"/>
          </p:cNvSpPr>
          <p:nvPr>
            <p:ph type="body" idx="1"/>
          </p:nvPr>
        </p:nvSpPr>
        <p:spPr bwMode="auto">
          <a:noFill/>
        </p:spPr>
        <p:txBody>
          <a:bodyPr wrap="square" numCol="1" anchor="t" anchorCtr="0" compatLnSpc="1"/>
          <a:lstStyle/>
          <a:p>
            <a:pPr eaLnBrk="1" hangingPunct="1"/>
            <a:endParaRPr lang="en-US"/>
          </a:p>
        </p:txBody>
      </p:sp>
    </p:spTree>
    <p:extLst>
      <p:ext uri="{BB962C8B-B14F-4D97-AF65-F5344CB8AC3E}">
        <p14:creationId xmlns:p14="http://schemas.microsoft.com/office/powerpoint/2010/main" val="3245500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EDFE5842-6887-448B-A53A-08B782B92ABB}" type="datetime1">
              <a:rPr lang="en-US"/>
              <a:pPr>
                <a:defRPr/>
              </a:pPr>
              <a:t>7/13/2023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930B319-575D-44F4-9A0B-E27C003A3553}"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391497D-7E3B-4D6E-8543-5451E5066964}" type="datetime1">
              <a:rPr lang="en-US"/>
              <a:pPr>
                <a:defRPr/>
              </a:pPr>
              <a:t>7/13/2023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F940A57-5B75-450A-BAEE-E449A6035DD0}"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D0AD8DF-467F-47A8-AF50-D5BA1AD88A3F}" type="datetime1">
              <a:rPr lang="en-US"/>
              <a:pPr>
                <a:defRPr/>
              </a:pPr>
              <a:t>7/13/2023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B9AB2E8-0C17-43D6-AED0-A8E06EB2BC97}"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92"/>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3"/>
          <p:cNvSpPr>
            <a:spLocks noGrp="1"/>
          </p:cNvSpPr>
          <p:nvPr>
            <p:ph type="dt" sz="half" idx="10"/>
          </p:nvPr>
        </p:nvSpPr>
        <p:spPr/>
        <p:txBody>
          <a:bodyPr/>
          <a:lstStyle>
            <a:lvl1pPr>
              <a:defRPr/>
            </a:lvl1pPr>
          </a:lstStyle>
          <a:p>
            <a:pPr>
              <a:defRPr/>
            </a:pPr>
            <a:fld id="{E0DE700B-9BCB-4E2E-8D14-66DCF0FC56BD}" type="datetime1">
              <a:rPr lang="en-US"/>
              <a:pPr>
                <a:defRPr/>
              </a:pPr>
              <a:t>7/13/2023</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88800780-973A-435B-8E34-889DF5DBF81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7CD6525-22C3-40D7-8406-903DCB5B573D}" type="datetime1">
              <a:rPr lang="en-US"/>
              <a:pPr>
                <a:defRPr/>
              </a:pPr>
              <a:t>7/13/2023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C138EE5-06AA-4CA9-BE05-D18B24B1A8ED}"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B41D9E7-782C-4055-A6ED-154AC2BEEFAA}" type="datetime1">
              <a:rPr lang="en-US"/>
              <a:pPr>
                <a:defRPr/>
              </a:pPr>
              <a:t>7/13/2023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7A9AC84-5782-472E-AF21-F7E0EA9EED70}"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237BEDAB-CF07-46B7-9FF4-728EBCEFFDEC}" type="datetime1">
              <a:rPr lang="en-US"/>
              <a:pPr>
                <a:defRPr/>
              </a:pPr>
              <a:t>7/13/2023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2CE0CDC-2A14-4040-990C-C6C3D224F1F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F68C177-F730-4368-887E-779AAC1354F8}" type="datetime1">
              <a:rPr lang="en-US"/>
              <a:pPr>
                <a:defRPr/>
              </a:pPr>
              <a:t>7/13/2023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E0DA07FF-4954-4993-8687-12F66F342CB2}"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EFF7A092-A05F-48C9-9EC8-FCA2EEAA5F70}" type="datetime1">
              <a:rPr lang="en-US"/>
              <a:pPr>
                <a:defRPr/>
              </a:pPr>
              <a:t>7/13/2023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7E3B8915-3B53-4C93-8C3B-E504BC8E113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6006748-9EB6-4059-A31F-F1741B31359F}" type="datetime1">
              <a:rPr lang="en-US"/>
              <a:pPr>
                <a:defRPr/>
              </a:pPr>
              <a:t>7/13/2023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CC4F4EF-8195-4CFC-A6DD-45B1BA457E4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FD46FB1-4C41-4E1A-B39E-C6AA9F04571C}" type="datetime1">
              <a:rPr lang="en-US"/>
              <a:pPr>
                <a:defRPr/>
              </a:pPr>
              <a:t>7/13/2023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F43005B-C805-4D78-A7BD-03C360D3E33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BCCC2E2-64C5-41C1-AD3F-9B6557F671FB}" type="datetime1">
              <a:rPr lang="en-US"/>
              <a:pPr>
                <a:defRPr/>
              </a:pPr>
              <a:t>7/13/2023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B06113C-E9C5-43C7-A927-868C2E09482D}"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4"/>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A98972BB-6C47-42A3-B1E0-3EB01FB40FAE}" type="datetime1">
              <a:rPr lang="en-US"/>
              <a:pPr>
                <a:defRPr/>
              </a:pPr>
              <a:t>7/13/2023</a:t>
            </a:fld>
            <a:endParaRPr lang="en-US"/>
          </a:p>
        </p:txBody>
      </p:sp>
      <p:sp>
        <p:nvSpPr>
          <p:cNvPr id="5" name="Footer Placeholder 4"/>
          <p:cNvSpPr>
            <a:spLocks noGrp="1"/>
          </p:cNvSpPr>
          <p:nvPr>
            <p:ph type="ftr" sz="quarter" idx="3"/>
          </p:nvPr>
        </p:nvSpPr>
        <p:spPr>
          <a:xfrm>
            <a:off x="3124200" y="6356354"/>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a:defRPr/>
            </a:pPr>
            <a:endParaRPr lang="en-US"/>
          </a:p>
        </p:txBody>
      </p:sp>
      <p:sp>
        <p:nvSpPr>
          <p:cNvPr id="6" name="Slide Number Placeholder 5"/>
          <p:cNvSpPr>
            <a:spLocks noGrp="1"/>
          </p:cNvSpPr>
          <p:nvPr>
            <p:ph type="sldNum" sz="quarter" idx="4"/>
          </p:nvPr>
        </p:nvSpPr>
        <p:spPr>
          <a:xfrm>
            <a:off x="6999684" y="6492875"/>
            <a:ext cx="2133600" cy="365125"/>
          </a:xfrm>
          <a:prstGeom prst="rect">
            <a:avLst/>
          </a:prstGeom>
        </p:spPr>
        <p:txBody>
          <a:bodyPr vert="horz" lIns="91440" tIns="45720" rIns="91440" bIns="45720" rtlCol="0" anchor="ctr"/>
          <a:lstStyle>
            <a:lvl1pPr algn="r" fontAlgn="auto">
              <a:spcBef>
                <a:spcPts val="0"/>
              </a:spcBef>
              <a:spcAft>
                <a:spcPts val="0"/>
              </a:spcAft>
              <a:defRPr sz="1800" b="1">
                <a:solidFill>
                  <a:srgbClr val="0000FF"/>
                </a:solidFill>
                <a:effectLst/>
                <a:latin typeface="Arial Narrow" panose="020B0606020202030204" pitchFamily="34" charset="0"/>
                <a:cs typeface="+mn-cs"/>
              </a:defRPr>
            </a:lvl1pPr>
          </a:lstStyle>
          <a:p>
            <a:pPr>
              <a:defRPr/>
            </a:pPr>
            <a:fld id="{EB8B47F3-47F3-4231-B65D-A7A900E4267A}"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emf"/><Relationship Id="rId4" Type="http://schemas.openxmlformats.org/officeDocument/2006/relationships/image" Target="../media/image74.emf"/></Relationships>
</file>

<file path=ppt/slides/_rels/slide11.xml.rels><?xml version="1.0" encoding="UTF-8" standalone="yes"?>
<Relationships xmlns="http://schemas.openxmlformats.org/package/2006/relationships"><Relationship Id="rId2" Type="http://schemas.openxmlformats.org/officeDocument/2006/relationships/image" Target="../media/image78.wm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5" Type="http://schemas.openxmlformats.org/officeDocument/2006/relationships/image" Target="../media/image82.jpeg"/><Relationship Id="rId4" Type="http://schemas.openxmlformats.org/officeDocument/2006/relationships/image" Target="../media/image81.png"/></Relationships>
</file>

<file path=ppt/slides/_rels/slide13.xml.rels><?xml version="1.0" encoding="UTF-8" standalone="yes"?>
<Relationships xmlns="http://schemas.openxmlformats.org/package/2006/relationships"><Relationship Id="rId3" Type="http://schemas.openxmlformats.org/officeDocument/2006/relationships/hyperlink" Target="https://www.investopedia.com/terms/r/rateofreturn.asp" TargetMode="External"/><Relationship Id="rId2" Type="http://schemas.openxmlformats.org/officeDocument/2006/relationships/image" Target="../media/image83.bin"/><Relationship Id="rId1" Type="http://schemas.openxmlformats.org/officeDocument/2006/relationships/slideLayout" Target="../slideLayouts/slideLayout6.xml"/><Relationship Id="rId4" Type="http://schemas.openxmlformats.org/officeDocument/2006/relationships/image" Target="../media/image84.png"/></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6.xml"/><Relationship Id="rId5" Type="http://schemas.openxmlformats.org/officeDocument/2006/relationships/image" Target="../media/image86.png"/><Relationship Id="rId4" Type="http://schemas.openxmlformats.org/officeDocument/2006/relationships/image" Target="../media/image8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hyperlink" Target="https://www.yamaha-motor.co.id/" TargetMode="External"/><Relationship Id="rId3" Type="http://schemas.openxmlformats.org/officeDocument/2006/relationships/hyperlink" Target="https://www.metinca-prima.com/" TargetMode="External"/><Relationship Id="rId7" Type="http://schemas.openxmlformats.org/officeDocument/2006/relationships/hyperlink" Target="https://parin.co.id/?lang=ind" TargetMode="External"/><Relationship Id="rId2" Type="http://schemas.openxmlformats.org/officeDocument/2006/relationships/hyperlink" Target="https://www.growthsteel.com/en/" TargetMode="External"/><Relationship Id="rId1" Type="http://schemas.openxmlformats.org/officeDocument/2006/relationships/slideLayout" Target="../slideLayouts/slideLayout6.xml"/><Relationship Id="rId6" Type="http://schemas.openxmlformats.org/officeDocument/2006/relationships/hyperlink" Target="http://www.intersatriacasting.com/" TargetMode="External"/><Relationship Id="rId5" Type="http://schemas.openxmlformats.org/officeDocument/2006/relationships/hyperlink" Target="http://trieka.co.id/" TargetMode="External"/><Relationship Id="rId4" Type="http://schemas.openxmlformats.org/officeDocument/2006/relationships/hyperlink" Target="http://www.komi.co.id/?lang=id" TargetMode="External"/><Relationship Id="rId9" Type="http://schemas.openxmlformats.org/officeDocument/2006/relationships/hyperlink" Target="https://dik-id.co.id/id/"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image" Target="../media/image10.jpeg"/><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image" Target="../media/image9.jpeg"/><Relationship Id="rId1" Type="http://schemas.openxmlformats.org/officeDocument/2006/relationships/slideLayout" Target="../slideLayouts/slideLayout6.xml"/><Relationship Id="rId6" Type="http://schemas.openxmlformats.org/officeDocument/2006/relationships/image" Target="../media/image13.png"/><Relationship Id="rId11" Type="http://schemas.microsoft.com/office/2007/relationships/hdphoto" Target="../media/hdphoto1.wdp"/><Relationship Id="rId5" Type="http://schemas.openxmlformats.org/officeDocument/2006/relationships/image" Target="../media/image12.jpeg"/><Relationship Id="rId10" Type="http://schemas.openxmlformats.org/officeDocument/2006/relationships/image" Target="../media/image17.png"/><Relationship Id="rId4" Type="http://schemas.openxmlformats.org/officeDocument/2006/relationships/image" Target="../media/image11.jpeg"/><Relationship Id="rId9" Type="http://schemas.openxmlformats.org/officeDocument/2006/relationships/image" Target="../media/image16.png"/><Relationship Id="rId14" Type="http://schemas.openxmlformats.org/officeDocument/2006/relationships/image" Target="../media/image20.jpeg"/></Relationships>
</file>

<file path=ppt/slides/_rels/slide6.xml.rels><?xml version="1.0" encoding="UTF-8" standalone="yes"?>
<Relationships xmlns="http://schemas.openxmlformats.org/package/2006/relationships"><Relationship Id="rId13" Type="http://schemas.openxmlformats.org/officeDocument/2006/relationships/image" Target="../media/image32.png"/><Relationship Id="rId18" Type="http://schemas.openxmlformats.org/officeDocument/2006/relationships/image" Target="../media/image37.emf"/><Relationship Id="rId26" Type="http://schemas.openxmlformats.org/officeDocument/2006/relationships/image" Target="../media/image45.jpeg"/><Relationship Id="rId3" Type="http://schemas.openxmlformats.org/officeDocument/2006/relationships/image" Target="../media/image22.jpeg"/><Relationship Id="rId21" Type="http://schemas.openxmlformats.org/officeDocument/2006/relationships/image" Target="../media/image40.png"/><Relationship Id="rId34" Type="http://schemas.openxmlformats.org/officeDocument/2006/relationships/image" Target="../media/image53.jpe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emf"/><Relationship Id="rId25" Type="http://schemas.openxmlformats.org/officeDocument/2006/relationships/image" Target="../media/image44.emf"/><Relationship Id="rId33" Type="http://schemas.openxmlformats.org/officeDocument/2006/relationships/image" Target="../media/image52.jpeg"/><Relationship Id="rId2" Type="http://schemas.openxmlformats.org/officeDocument/2006/relationships/image" Target="../media/image21.emf"/><Relationship Id="rId16" Type="http://schemas.openxmlformats.org/officeDocument/2006/relationships/image" Target="../media/image35.png"/><Relationship Id="rId20" Type="http://schemas.openxmlformats.org/officeDocument/2006/relationships/image" Target="../media/image39.png"/><Relationship Id="rId29"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24" Type="http://schemas.openxmlformats.org/officeDocument/2006/relationships/image" Target="../media/image43.jpeg"/><Relationship Id="rId32" Type="http://schemas.openxmlformats.org/officeDocument/2006/relationships/image" Target="../media/image51.pn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2.png"/><Relationship Id="rId28" Type="http://schemas.openxmlformats.org/officeDocument/2006/relationships/image" Target="../media/image47.jpeg"/><Relationship Id="rId10" Type="http://schemas.openxmlformats.org/officeDocument/2006/relationships/image" Target="../media/image29.png"/><Relationship Id="rId19" Type="http://schemas.openxmlformats.org/officeDocument/2006/relationships/image" Target="../media/image38.jpeg"/><Relationship Id="rId31" Type="http://schemas.openxmlformats.org/officeDocument/2006/relationships/image" Target="../media/image50.emf"/><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 Id="rId22" Type="http://schemas.openxmlformats.org/officeDocument/2006/relationships/image" Target="../media/image41.png"/><Relationship Id="rId27" Type="http://schemas.openxmlformats.org/officeDocument/2006/relationships/image" Target="../media/image46.jpeg"/><Relationship Id="rId30" Type="http://schemas.openxmlformats.org/officeDocument/2006/relationships/image" Target="../media/image49.png"/><Relationship Id="rId35" Type="http://schemas.openxmlformats.org/officeDocument/2006/relationships/image" Target="../media/image54.jpeg"/><Relationship Id="rId8"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image" Target="../media/image55.png"/><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image" Target="../media/image51.png"/><Relationship Id="rId4" Type="http://schemas.openxmlformats.org/officeDocument/2006/relationships/image" Target="../media/image57.png"/></Relationships>
</file>

<file path=ppt/slides/_rels/slide8.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60.jpg"/><Relationship Id="rId1" Type="http://schemas.openxmlformats.org/officeDocument/2006/relationships/slideLayout" Target="../slideLayouts/slideLayout6.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jpeg"/></Relationships>
</file>

<file path=ppt/slides/_rels/slide9.xml.rels><?xml version="1.0" encoding="UTF-8" standalone="yes"?>
<Relationships xmlns="http://schemas.openxmlformats.org/package/2006/relationships"><Relationship Id="rId3" Type="http://schemas.openxmlformats.org/officeDocument/2006/relationships/image" Target="../media/image67.jpeg"/><Relationship Id="rId7" Type="http://schemas.openxmlformats.org/officeDocument/2006/relationships/image" Target="../media/image71.jpeg"/><Relationship Id="rId2" Type="http://schemas.openxmlformats.org/officeDocument/2006/relationships/image" Target="../media/image66.jpeg"/><Relationship Id="rId1" Type="http://schemas.openxmlformats.org/officeDocument/2006/relationships/slideLayout" Target="../slideLayouts/slideLayout7.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5"/>
          <p:cNvSpPr>
            <a:spLocks noGrp="1"/>
          </p:cNvSpPr>
          <p:nvPr>
            <p:ph type="sldNum" sz="quarter" idx="12"/>
          </p:nvPr>
        </p:nvSpPr>
        <p:spPr>
          <a:xfrm>
            <a:off x="6358384" y="6356354"/>
            <a:ext cx="2133600" cy="365125"/>
          </a:xfrm>
        </p:spPr>
        <p:txBody>
          <a:bodyPr/>
          <a:lstStyle/>
          <a:p>
            <a:pPr>
              <a:defRPr/>
            </a:pPr>
            <a:fld id="{4AA316B2-354D-43A0-8D22-A262315C8527}" type="slidenum">
              <a:rPr lang="en-US"/>
              <a:t>1</a:t>
            </a:fld>
            <a:endParaRPr lang="en-US"/>
          </a:p>
        </p:txBody>
      </p:sp>
      <p:pic>
        <p:nvPicPr>
          <p:cNvPr id="8" name="Picture 3"/>
          <p:cNvPicPr>
            <a:picLocks noChangeAspect="1" noChangeArrowheads="1"/>
          </p:cNvPicPr>
          <p:nvPr/>
        </p:nvPicPr>
        <p:blipFill>
          <a:blip r:embed="rId3" cstate="print"/>
          <a:srcRect/>
          <a:stretch>
            <a:fillRect/>
          </a:stretch>
        </p:blipFill>
        <p:spPr bwMode="auto">
          <a:xfrm>
            <a:off x="4652516" y="4867944"/>
            <a:ext cx="2133600" cy="1873424"/>
          </a:xfrm>
          <a:prstGeom prst="rect">
            <a:avLst/>
          </a:prstGeom>
          <a:noFill/>
          <a:ln w="9525">
            <a:solidFill>
              <a:schemeClr val="tx1">
                <a:lumMod val="50000"/>
                <a:lumOff val="50000"/>
              </a:schemeClr>
            </a:solidFill>
            <a:miter lim="800000"/>
            <a:headEnd/>
            <a:tailEnd/>
          </a:ln>
        </p:spPr>
      </p:pic>
      <p:pic>
        <p:nvPicPr>
          <p:cNvPr id="2" name="Picture 1"/>
          <p:cNvPicPr>
            <a:picLocks noChangeAspect="1"/>
          </p:cNvPicPr>
          <p:nvPr/>
        </p:nvPicPr>
        <p:blipFill>
          <a:blip r:embed="rId4"/>
          <a:stretch>
            <a:fillRect/>
          </a:stretch>
        </p:blipFill>
        <p:spPr>
          <a:xfrm>
            <a:off x="46399" y="4869160"/>
            <a:ext cx="2098537" cy="1872208"/>
          </a:xfrm>
          <a:prstGeom prst="rect">
            <a:avLst/>
          </a:prstGeom>
        </p:spPr>
      </p:pic>
      <p:pic>
        <p:nvPicPr>
          <p:cNvPr id="3" name="Picture 2"/>
          <p:cNvPicPr>
            <a:picLocks noChangeAspect="1"/>
          </p:cNvPicPr>
          <p:nvPr/>
        </p:nvPicPr>
        <p:blipFill>
          <a:blip r:embed="rId5"/>
          <a:stretch>
            <a:fillRect/>
          </a:stretch>
        </p:blipFill>
        <p:spPr>
          <a:xfrm>
            <a:off x="2188928" y="4869160"/>
            <a:ext cx="2404280" cy="1873424"/>
          </a:xfrm>
          <a:prstGeom prst="rect">
            <a:avLst/>
          </a:prstGeom>
        </p:spPr>
      </p:pic>
      <p:pic>
        <p:nvPicPr>
          <p:cNvPr id="12" name="Picture 17"/>
          <p:cNvPicPr>
            <a:picLocks noChangeAspect="1" noChangeArrowheads="1"/>
          </p:cNvPicPr>
          <p:nvPr/>
        </p:nvPicPr>
        <p:blipFill>
          <a:blip r:embed="rId6"/>
          <a:srcRect/>
          <a:stretch>
            <a:fillRect/>
          </a:stretch>
        </p:blipFill>
        <p:spPr bwMode="auto">
          <a:xfrm>
            <a:off x="6838184" y="4856460"/>
            <a:ext cx="2257620" cy="1873424"/>
          </a:xfrm>
          <a:prstGeom prst="rect">
            <a:avLst/>
          </a:prstGeom>
          <a:noFill/>
          <a:ln w="9525">
            <a:noFill/>
            <a:miter lim="800000"/>
            <a:headEnd/>
            <a:tailEnd/>
          </a:ln>
          <a:effectLst/>
        </p:spPr>
      </p:pic>
      <p:sp>
        <p:nvSpPr>
          <p:cNvPr id="4" name="Rectangle 3"/>
          <p:cNvSpPr/>
          <p:nvPr/>
        </p:nvSpPr>
        <p:spPr bwMode="auto">
          <a:xfrm>
            <a:off x="6831" y="-27384"/>
            <a:ext cx="9137169" cy="936104"/>
          </a:xfrm>
          <a:prstGeom prst="rect">
            <a:avLst/>
          </a:prstGeom>
          <a:solidFill>
            <a:schemeClr val="bg1"/>
          </a:solidFill>
          <a:ln w="9525">
            <a:noFill/>
            <a:miter lim="800000"/>
          </a:ln>
        </p:spPr>
        <p:txBody>
          <a:bodyPr rtlCol="0" anchor="ctr"/>
          <a:lstStyle/>
          <a:p>
            <a:pPr algn="l">
              <a:lnSpc>
                <a:spcPct val="100000"/>
              </a:lnSpc>
              <a:spcBef>
                <a:spcPct val="0"/>
              </a:spcBef>
            </a:pPr>
            <a:endParaRPr lang="en-US" sz="1400">
              <a:cs typeface="Arial" panose="020B0604020202020204" pitchFamily="34" charset="0"/>
            </a:endParaRPr>
          </a:p>
        </p:txBody>
      </p:sp>
      <p:pic>
        <p:nvPicPr>
          <p:cNvPr id="10" name="Picture 9"/>
          <p:cNvPicPr>
            <a:picLocks noChangeAspect="1"/>
          </p:cNvPicPr>
          <p:nvPr/>
        </p:nvPicPr>
        <p:blipFill>
          <a:blip r:embed="rId7"/>
          <a:stretch>
            <a:fillRect/>
          </a:stretch>
        </p:blipFill>
        <p:spPr>
          <a:xfrm>
            <a:off x="673660" y="188640"/>
            <a:ext cx="1408896" cy="1394993"/>
          </a:xfrm>
          <a:prstGeom prst="rect">
            <a:avLst/>
          </a:prstGeom>
        </p:spPr>
      </p:pic>
      <p:sp>
        <p:nvSpPr>
          <p:cNvPr id="13" name="Title 4"/>
          <p:cNvSpPr txBox="1"/>
          <p:nvPr/>
        </p:nvSpPr>
        <p:spPr bwMode="auto">
          <a:xfrm>
            <a:off x="2339530" y="734224"/>
            <a:ext cx="5616624" cy="1065947"/>
          </a:xfrm>
          <a:prstGeom prst="rect">
            <a:avLst/>
          </a:prstGeom>
          <a:noFill/>
          <a:ln w="9525">
            <a:noFill/>
            <a:miter lim="800000"/>
          </a:ln>
        </p:spPr>
        <p:txBody>
          <a:bodyPr vert="horz" wrap="square" lIns="91440" tIns="45720" rIns="91440" bIns="45720" numCol="1" anchor="ctr" anchorCtr="0" compatLnSpc="1">
            <a:normAutofit fontScale="97500"/>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en-US" sz="2000" b="1" dirty="0"/>
              <a:t>Indonesian Foundry Industries Association</a:t>
            </a:r>
            <a:br>
              <a:rPr lang="en-US" sz="2000" b="1" dirty="0"/>
            </a:br>
            <a:r>
              <a:rPr lang="en-US" sz="2000" b="1" dirty="0"/>
              <a:t>(</a:t>
            </a:r>
            <a:r>
              <a:rPr lang="en-US" sz="2000" b="1" dirty="0" err="1"/>
              <a:t>Asosiasi</a:t>
            </a:r>
            <a:r>
              <a:rPr lang="en-US" sz="2000" b="1" dirty="0"/>
              <a:t> </a:t>
            </a:r>
            <a:r>
              <a:rPr lang="en-US" sz="2000" b="1" dirty="0" err="1"/>
              <a:t>Industri</a:t>
            </a:r>
            <a:r>
              <a:rPr lang="en-US" sz="2000" b="1" dirty="0"/>
              <a:t> </a:t>
            </a:r>
            <a:r>
              <a:rPr lang="en-US" sz="2000" b="1" dirty="0" err="1"/>
              <a:t>Pengecoran</a:t>
            </a:r>
            <a:r>
              <a:rPr lang="en-US" sz="2000" b="1" dirty="0"/>
              <a:t> </a:t>
            </a:r>
            <a:r>
              <a:rPr lang="en-US" sz="2000" b="1" dirty="0" err="1"/>
              <a:t>Logam</a:t>
            </a:r>
            <a:r>
              <a:rPr lang="en-US" sz="2000" b="1" dirty="0"/>
              <a:t> Indonesia)</a:t>
            </a:r>
            <a:endParaRPr lang="en-ID" sz="2000" b="1" dirty="0"/>
          </a:p>
        </p:txBody>
      </p:sp>
      <p:sp>
        <p:nvSpPr>
          <p:cNvPr id="14" name="Title 4"/>
          <p:cNvSpPr txBox="1"/>
          <p:nvPr/>
        </p:nvSpPr>
        <p:spPr bwMode="black">
          <a:xfrm>
            <a:off x="2442058" y="-7064"/>
            <a:ext cx="4114798" cy="1065947"/>
          </a:xfrm>
          <a:prstGeom prst="rect">
            <a:avLst/>
          </a:prstGeom>
        </p:spPr>
        <p:txBody>
          <a:bodyPr vert="horz" lIns="0" tIns="45720" rIns="91440" bIns="45720" rtlCol="0" anchor="ctr" anchorCtr="0">
            <a:normAutofit/>
          </a:bodyPr>
          <a:lstStyle>
            <a:lvl1pPr algn="l" defTabSz="685800" rtl="0" eaLnBrk="1" latinLnBrk="0" hangingPunct="1">
              <a:lnSpc>
                <a:spcPct val="90000"/>
              </a:lnSpc>
              <a:spcBef>
                <a:spcPct val="0"/>
              </a:spcBef>
              <a:buNone/>
              <a:defRPr sz="2400" b="0" kern="1200">
                <a:solidFill>
                  <a:schemeClr val="tx2"/>
                </a:solidFill>
                <a:latin typeface="+mj-lt"/>
                <a:ea typeface="+mj-ea"/>
                <a:cs typeface="+mj-cs"/>
              </a:defRPr>
            </a:lvl1pPr>
          </a:lstStyle>
          <a:p>
            <a:pPr>
              <a:buClrTx/>
              <a:buFontTx/>
            </a:pPr>
            <a:r>
              <a:rPr lang="en-US" sz="4800" b="1" dirty="0">
                <a:solidFill>
                  <a:schemeClr val="tx1"/>
                </a:solidFill>
              </a:rPr>
              <a:t>APLINDO</a:t>
            </a:r>
            <a:endParaRPr lang="en-ID" sz="3200" b="1" dirty="0">
              <a:solidFill>
                <a:schemeClr val="tx1"/>
              </a:solidFill>
            </a:endParaRPr>
          </a:p>
        </p:txBody>
      </p:sp>
      <p:sp>
        <p:nvSpPr>
          <p:cNvPr id="15" name="Title 4"/>
          <p:cNvSpPr txBox="1"/>
          <p:nvPr/>
        </p:nvSpPr>
        <p:spPr bwMode="black">
          <a:xfrm>
            <a:off x="107504" y="1814886"/>
            <a:ext cx="8990097" cy="1062433"/>
          </a:xfrm>
          <a:prstGeom prst="rect">
            <a:avLst/>
          </a:prstGeom>
        </p:spPr>
        <p:txBody>
          <a:bodyPr vert="horz" lIns="0" tIns="45720" rIns="91440" bIns="45720" rtlCol="0" anchor="t" anchorCtr="0">
            <a:noAutofit/>
          </a:bodyPr>
          <a:lstStyle>
            <a:lvl1pPr algn="l" defTabSz="685800" rtl="0" eaLnBrk="1" latinLnBrk="0" hangingPunct="1">
              <a:lnSpc>
                <a:spcPct val="90000"/>
              </a:lnSpc>
              <a:spcBef>
                <a:spcPct val="0"/>
              </a:spcBef>
              <a:buNone/>
              <a:defRPr sz="2400" b="0" kern="1200">
                <a:solidFill>
                  <a:schemeClr val="tx2"/>
                </a:solidFill>
                <a:latin typeface="+mj-lt"/>
                <a:ea typeface="+mj-ea"/>
                <a:cs typeface="+mj-cs"/>
              </a:defRPr>
            </a:lvl1pPr>
          </a:lstStyle>
          <a:p>
            <a:pPr algn="ctr">
              <a:buClrTx/>
              <a:buFontTx/>
            </a:pPr>
            <a:r>
              <a:rPr lang="en-GB" sz="4400" b="1" dirty="0">
                <a:solidFill>
                  <a:srgbClr val="0000FF"/>
                </a:solidFill>
              </a:rPr>
              <a:t>New way of Thinking  </a:t>
            </a:r>
          </a:p>
          <a:p>
            <a:pPr algn="ctr">
              <a:buClrTx/>
              <a:buFontTx/>
            </a:pPr>
            <a:r>
              <a:rPr lang="en-GB" sz="4400" b="1" dirty="0">
                <a:solidFill>
                  <a:srgbClr val="0000FF"/>
                </a:solidFill>
              </a:rPr>
              <a:t>for Sustainability </a:t>
            </a:r>
          </a:p>
        </p:txBody>
      </p:sp>
      <p:sp>
        <p:nvSpPr>
          <p:cNvPr id="16" name="TextBox 15">
            <a:extLst>
              <a:ext uri="{FF2B5EF4-FFF2-40B4-BE49-F238E27FC236}">
                <a16:creationId xmlns:a16="http://schemas.microsoft.com/office/drawing/2014/main" id="{B846D5BE-3A08-4420-940F-E2D64EA61872}"/>
              </a:ext>
            </a:extLst>
          </p:cNvPr>
          <p:cNvSpPr txBox="1"/>
          <p:nvPr/>
        </p:nvSpPr>
        <p:spPr>
          <a:xfrm>
            <a:off x="2829992" y="3109317"/>
            <a:ext cx="3528392" cy="1615827"/>
          </a:xfrm>
          <a:prstGeom prst="rect">
            <a:avLst/>
          </a:prstGeom>
          <a:noFill/>
        </p:spPr>
        <p:txBody>
          <a:bodyPr wrap="square" rtlCol="0">
            <a:spAutoFit/>
          </a:bodyPr>
          <a:lstStyle/>
          <a:p>
            <a:pPr algn="ctr"/>
            <a:r>
              <a:rPr lang="en-US" sz="1600" dirty="0"/>
              <a:t>oleh :</a:t>
            </a:r>
            <a:endParaRPr lang="id-ID" sz="1600" dirty="0"/>
          </a:p>
          <a:p>
            <a:pPr algn="ctr"/>
            <a:endParaRPr lang="en-US" sz="600" dirty="0"/>
          </a:p>
          <a:p>
            <a:pPr algn="ctr">
              <a:spcAft>
                <a:spcPts val="600"/>
              </a:spcAft>
            </a:pPr>
            <a:r>
              <a:rPr lang="en-US" sz="2000" b="1" dirty="0"/>
              <a:t>Erwan Yulianto</a:t>
            </a:r>
            <a:endParaRPr lang="id-ID" sz="2000" b="1" dirty="0"/>
          </a:p>
          <a:p>
            <a:pPr algn="ctr">
              <a:spcAft>
                <a:spcPts val="600"/>
              </a:spcAft>
            </a:pPr>
            <a:r>
              <a:rPr lang="en-US" dirty="0"/>
              <a:t> </a:t>
            </a:r>
            <a:r>
              <a:rPr lang="en-US" b="1" dirty="0"/>
              <a:t>Chairman APLINDO</a:t>
            </a:r>
          </a:p>
          <a:p>
            <a:pPr algn="ctr"/>
            <a:endParaRPr lang="en-US" sz="1100" dirty="0"/>
          </a:p>
          <a:p>
            <a:pPr algn="ctr"/>
            <a:r>
              <a:rPr lang="en-US" sz="1600" dirty="0"/>
              <a:t>Jakarta, July 13</a:t>
            </a:r>
            <a:r>
              <a:rPr lang="en-US" sz="1600" baseline="30000" dirty="0"/>
              <a:t>th  </a:t>
            </a:r>
            <a:r>
              <a:rPr lang="en-US" sz="1600" dirty="0"/>
              <a:t>2</a:t>
            </a:r>
            <a:r>
              <a:rPr lang="id-ID" sz="1600" dirty="0"/>
              <a:t>02</a:t>
            </a:r>
            <a:r>
              <a:rPr lang="en-US" sz="1600" dirty="0"/>
              <a:t>3</a:t>
            </a:r>
            <a:endParaRPr lang="en-ID" sz="1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9CC4F4EF-8195-4CFC-A6DD-45B1BA457E46}" type="slidenum">
              <a:rPr lang="en-US" smtClean="0"/>
              <a:t>10</a:t>
            </a:fld>
            <a:endParaRPr lang="en-US"/>
          </a:p>
        </p:txBody>
      </p:sp>
      <p:pic>
        <p:nvPicPr>
          <p:cNvPr id="3" name="Picture 2"/>
          <p:cNvPicPr>
            <a:picLocks noChangeAspect="1"/>
          </p:cNvPicPr>
          <p:nvPr/>
        </p:nvPicPr>
        <p:blipFill rotWithShape="1">
          <a:blip r:embed="rId2"/>
          <a:srcRect l="41340" t="15758" r="46258" b="67434"/>
          <a:stretch>
            <a:fillRect/>
          </a:stretch>
        </p:blipFill>
        <p:spPr>
          <a:xfrm>
            <a:off x="1112150" y="1556791"/>
            <a:ext cx="1512168" cy="1152129"/>
          </a:xfrm>
          <a:prstGeom prst="rect">
            <a:avLst/>
          </a:prstGeom>
        </p:spPr>
      </p:pic>
      <p:pic>
        <p:nvPicPr>
          <p:cNvPr id="4" name="Picture 3"/>
          <p:cNvPicPr>
            <a:picLocks noChangeAspect="1"/>
          </p:cNvPicPr>
          <p:nvPr/>
        </p:nvPicPr>
        <p:blipFill rotWithShape="1">
          <a:blip r:embed="rId2"/>
          <a:srcRect l="62890" t="14124" r="25888" b="67223"/>
          <a:stretch>
            <a:fillRect/>
          </a:stretch>
        </p:blipFill>
        <p:spPr>
          <a:xfrm>
            <a:off x="2896081" y="1520822"/>
            <a:ext cx="1368153" cy="1278603"/>
          </a:xfrm>
          <a:prstGeom prst="rect">
            <a:avLst/>
          </a:prstGeom>
        </p:spPr>
      </p:pic>
      <p:pic>
        <p:nvPicPr>
          <p:cNvPr id="5" name="Picture 4"/>
          <p:cNvPicPr>
            <a:picLocks noChangeAspect="1"/>
          </p:cNvPicPr>
          <p:nvPr/>
        </p:nvPicPr>
        <p:blipFill rotWithShape="1">
          <a:blip r:embed="rId3"/>
          <a:srcRect l="36818" t="25847" r="20796" b="52960"/>
          <a:stretch>
            <a:fillRect/>
          </a:stretch>
        </p:blipFill>
        <p:spPr>
          <a:xfrm>
            <a:off x="4789002" y="1565607"/>
            <a:ext cx="3528395" cy="991889"/>
          </a:xfrm>
          <a:prstGeom prst="rect">
            <a:avLst/>
          </a:prstGeom>
        </p:spPr>
      </p:pic>
      <p:pic>
        <p:nvPicPr>
          <p:cNvPr id="6" name="Picture 5"/>
          <p:cNvPicPr>
            <a:picLocks noChangeAspect="1"/>
          </p:cNvPicPr>
          <p:nvPr/>
        </p:nvPicPr>
        <p:blipFill rotWithShape="1">
          <a:blip r:embed="rId3"/>
          <a:srcRect l="37209" t="58154" r="20404" b="20653"/>
          <a:stretch>
            <a:fillRect/>
          </a:stretch>
        </p:blipFill>
        <p:spPr>
          <a:xfrm>
            <a:off x="703963" y="5207251"/>
            <a:ext cx="2808312" cy="991888"/>
          </a:xfrm>
          <a:prstGeom prst="rect">
            <a:avLst/>
          </a:prstGeom>
        </p:spPr>
      </p:pic>
      <p:pic>
        <p:nvPicPr>
          <p:cNvPr id="7" name="Picture 6"/>
          <p:cNvPicPr>
            <a:picLocks noChangeAspect="1"/>
          </p:cNvPicPr>
          <p:nvPr/>
        </p:nvPicPr>
        <p:blipFill rotWithShape="1">
          <a:blip r:embed="rId4"/>
          <a:srcRect t="22066" r="56115"/>
          <a:stretch>
            <a:fillRect/>
          </a:stretch>
        </p:blipFill>
        <p:spPr>
          <a:xfrm>
            <a:off x="547150" y="2799425"/>
            <a:ext cx="2808312" cy="1451643"/>
          </a:xfrm>
          <a:prstGeom prst="rect">
            <a:avLst/>
          </a:prstGeom>
        </p:spPr>
      </p:pic>
      <p:pic>
        <p:nvPicPr>
          <p:cNvPr id="8" name="Picture 7"/>
          <p:cNvPicPr>
            <a:picLocks noChangeAspect="1"/>
          </p:cNvPicPr>
          <p:nvPr/>
        </p:nvPicPr>
        <p:blipFill rotWithShape="1">
          <a:blip r:embed="rId4"/>
          <a:srcRect l="56690" t="32905" r="3564"/>
          <a:stretch>
            <a:fillRect/>
          </a:stretch>
        </p:blipFill>
        <p:spPr>
          <a:xfrm>
            <a:off x="863587" y="4251068"/>
            <a:ext cx="2196245" cy="991888"/>
          </a:xfrm>
          <a:prstGeom prst="rect">
            <a:avLst/>
          </a:prstGeom>
        </p:spPr>
      </p:pic>
      <p:pic>
        <p:nvPicPr>
          <p:cNvPr id="9" name="Picture 8"/>
          <p:cNvPicPr>
            <a:picLocks noChangeAspect="1"/>
          </p:cNvPicPr>
          <p:nvPr/>
        </p:nvPicPr>
        <p:blipFill>
          <a:blip r:embed="rId5"/>
          <a:stretch>
            <a:fillRect/>
          </a:stretch>
        </p:blipFill>
        <p:spPr>
          <a:xfrm>
            <a:off x="3663650" y="2758235"/>
            <a:ext cx="2957802" cy="3221284"/>
          </a:xfrm>
          <a:prstGeom prst="rect">
            <a:avLst/>
          </a:prstGeom>
        </p:spPr>
      </p:pic>
      <p:pic>
        <p:nvPicPr>
          <p:cNvPr id="12" name="Picture 11"/>
          <p:cNvPicPr>
            <a:picLocks noChangeAspect="1"/>
          </p:cNvPicPr>
          <p:nvPr/>
        </p:nvPicPr>
        <p:blipFill rotWithShape="1">
          <a:blip r:embed="rId6"/>
          <a:srcRect l="36612" t="42333" r="36613" b="13338"/>
          <a:stretch>
            <a:fillRect/>
          </a:stretch>
        </p:blipFill>
        <p:spPr>
          <a:xfrm>
            <a:off x="6772827" y="2708920"/>
            <a:ext cx="1973424" cy="1836959"/>
          </a:xfrm>
          <a:prstGeom prst="rect">
            <a:avLst/>
          </a:prstGeom>
        </p:spPr>
      </p:pic>
      <p:pic>
        <p:nvPicPr>
          <p:cNvPr id="14" name="Picture 13"/>
          <p:cNvPicPr>
            <a:picLocks noChangeAspect="1"/>
          </p:cNvPicPr>
          <p:nvPr/>
        </p:nvPicPr>
        <p:blipFill rotWithShape="1">
          <a:blip r:embed="rId7"/>
          <a:srcRect l="35405" t="42333" r="38411" b="12077"/>
          <a:stretch>
            <a:fillRect/>
          </a:stretch>
        </p:blipFill>
        <p:spPr>
          <a:xfrm>
            <a:off x="7025899" y="4563213"/>
            <a:ext cx="1550870" cy="1518166"/>
          </a:xfrm>
          <a:prstGeom prst="rect">
            <a:avLst/>
          </a:prstGeom>
        </p:spPr>
      </p:pic>
      <p:sp>
        <p:nvSpPr>
          <p:cNvPr id="10" name="Title 1">
            <a:extLst>
              <a:ext uri="{FF2B5EF4-FFF2-40B4-BE49-F238E27FC236}">
                <a16:creationId xmlns:a16="http://schemas.microsoft.com/office/drawing/2014/main" id="{15F09B9E-245C-3AA7-F44B-0512830EC36B}"/>
              </a:ext>
            </a:extLst>
          </p:cNvPr>
          <p:cNvSpPr txBox="1">
            <a:spLocks/>
          </p:cNvSpPr>
          <p:nvPr/>
        </p:nvSpPr>
        <p:spPr bwMode="auto">
          <a:xfrm>
            <a:off x="171663" y="98349"/>
            <a:ext cx="8229600" cy="639762"/>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en-US" sz="2400" b="1" dirty="0">
                <a:latin typeface="Arial" panose="020B0604020202020204" pitchFamily="34" charset="0"/>
                <a:cs typeface="Arial" panose="020B0604020202020204" pitchFamily="34" charset="0"/>
              </a:rPr>
              <a:t>1.4. </a:t>
            </a:r>
            <a:r>
              <a:rPr lang="en-US" sz="2400" b="1" dirty="0" err="1">
                <a:latin typeface="Arial" panose="020B0604020202020204" pitchFamily="34" charset="0"/>
                <a:cs typeface="Arial" panose="020B0604020202020204" pitchFamily="34" charset="0"/>
              </a:rPr>
              <a:t>Aplikasi</a:t>
            </a:r>
            <a:r>
              <a:rPr lang="en-US" sz="2400" b="1" dirty="0">
                <a:latin typeface="Arial" panose="020B0604020202020204" pitchFamily="34" charset="0"/>
                <a:cs typeface="Arial" panose="020B0604020202020204" pitchFamily="34" charset="0"/>
              </a:rPr>
              <a:t> </a:t>
            </a:r>
            <a:r>
              <a:rPr lang="en-GB" sz="2400" b="1" dirty="0">
                <a:cs typeface="Arial" panose="020B0604020202020204" pitchFamily="34" charset="0"/>
              </a:rPr>
              <a:t>Casting di </a:t>
            </a:r>
            <a:r>
              <a:rPr lang="en-GB" sz="2400" b="1" dirty="0" err="1">
                <a:cs typeface="Arial" panose="020B0604020202020204" pitchFamily="34" charset="0"/>
              </a:rPr>
              <a:t>pertambangan</a:t>
            </a:r>
            <a:r>
              <a:rPr lang="en-GB" sz="2400" b="1" dirty="0">
                <a:cs typeface="Arial" panose="020B0604020202020204" pitchFamily="34" charset="0"/>
              </a:rPr>
              <a:t> &amp; MIGAS</a:t>
            </a:r>
          </a:p>
        </p:txBody>
      </p:sp>
    </p:spTree>
    <p:extLst>
      <p:ext uri="{BB962C8B-B14F-4D97-AF65-F5344CB8AC3E}">
        <p14:creationId xmlns:p14="http://schemas.microsoft.com/office/powerpoint/2010/main" val="20625432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lide Number Placeholder 5"/>
          <p:cNvSpPr>
            <a:spLocks noGrp="1"/>
          </p:cNvSpPr>
          <p:nvPr>
            <p:ph type="sldNum" sz="quarter" idx="12"/>
          </p:nvPr>
        </p:nvSpPr>
        <p:spPr/>
        <p:txBody>
          <a:bodyPr/>
          <a:lstStyle/>
          <a:p>
            <a:pPr>
              <a:defRPr/>
            </a:pPr>
            <a:fld id="{4BCD3635-322F-4C36-8D36-DB0C237E27EC}" type="slidenum">
              <a:rPr lang="en-US"/>
              <a:pPr>
                <a:defRPr/>
              </a:pPr>
              <a:t>11</a:t>
            </a:fld>
            <a:endParaRPr lang="en-US"/>
          </a:p>
        </p:txBody>
      </p:sp>
      <p:sp>
        <p:nvSpPr>
          <p:cNvPr id="41" name="Title 1">
            <a:extLst>
              <a:ext uri="{FF2B5EF4-FFF2-40B4-BE49-F238E27FC236}">
                <a16:creationId xmlns:a16="http://schemas.microsoft.com/office/drawing/2014/main" id="{C1E03D17-C4B4-4103-9B4D-4A676DDD1F0B}"/>
              </a:ext>
            </a:extLst>
          </p:cNvPr>
          <p:cNvSpPr txBox="1">
            <a:spLocks/>
          </p:cNvSpPr>
          <p:nvPr/>
        </p:nvSpPr>
        <p:spPr bwMode="auto">
          <a:xfrm>
            <a:off x="0" y="0"/>
            <a:ext cx="8229600" cy="63408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GB" sz="2800" b="1" dirty="0">
                <a:cs typeface="Arial" panose="020B0604020202020204" pitchFamily="34" charset="0"/>
              </a:rPr>
              <a:t>2. Preview Flow Proses Foundry</a:t>
            </a:r>
          </a:p>
        </p:txBody>
      </p:sp>
      <p:sp>
        <p:nvSpPr>
          <p:cNvPr id="47" name="Subtitle 4">
            <a:extLst>
              <a:ext uri="{FF2B5EF4-FFF2-40B4-BE49-F238E27FC236}">
                <a16:creationId xmlns:a16="http://schemas.microsoft.com/office/drawing/2014/main" id="{0958B1E4-D3C5-443F-9532-1F5B910D47BB}"/>
              </a:ext>
            </a:extLst>
          </p:cNvPr>
          <p:cNvSpPr txBox="1">
            <a:spLocks/>
          </p:cNvSpPr>
          <p:nvPr/>
        </p:nvSpPr>
        <p:spPr>
          <a:xfrm>
            <a:off x="20362" y="5949280"/>
            <a:ext cx="9123637" cy="908720"/>
          </a:xfrm>
          <a:prstGeom prst="rect">
            <a:avLst/>
          </a:prstGeom>
        </p:spPr>
        <p:txBody>
          <a:bodyPr/>
          <a:lstStyle/>
          <a:p>
            <a:pPr algn="ctr" eaLnBrk="0" hangingPunct="0">
              <a:spcBef>
                <a:spcPct val="20000"/>
              </a:spcBef>
              <a:defRPr/>
            </a:pPr>
            <a:r>
              <a:rPr lang="en-US" b="1" dirty="0">
                <a:highlight>
                  <a:srgbClr val="FFFF00"/>
                </a:highlight>
                <a:latin typeface="MS PGothic" panose="020B0600070205080204" pitchFamily="34" charset="-128"/>
                <a:ea typeface="MS PGothic" panose="020B0600070205080204" pitchFamily="34" charset="-128"/>
                <a:cs typeface="Arial" pitchFamily="34" charset="0"/>
              </a:rPr>
              <a:t>※ </a:t>
            </a:r>
            <a:r>
              <a:rPr lang="en-US" b="1" dirty="0" err="1">
                <a:highlight>
                  <a:srgbClr val="FFFF00"/>
                </a:highlight>
                <a:latin typeface="+mj-lt"/>
                <a:ea typeface="MS PGothic" panose="020B0600070205080204" pitchFamily="34" charset="-128"/>
                <a:cs typeface="Arial" pitchFamily="34" charset="0"/>
              </a:rPr>
              <a:t>S</a:t>
            </a:r>
            <a:r>
              <a:rPr lang="en-US" b="1" dirty="0" err="1">
                <a:highlight>
                  <a:srgbClr val="FFFF00"/>
                </a:highlight>
                <a:latin typeface="+mj-lt"/>
                <a:cs typeface="Arial" pitchFamily="34" charset="0"/>
              </a:rPr>
              <a:t>elain</a:t>
            </a:r>
            <a:r>
              <a:rPr lang="en-US" b="1" dirty="0">
                <a:highlight>
                  <a:srgbClr val="FFFF00"/>
                </a:highlight>
                <a:latin typeface="+mj-lt"/>
                <a:cs typeface="Arial" pitchFamily="34" charset="0"/>
              </a:rPr>
              <a:t> </a:t>
            </a:r>
            <a:r>
              <a:rPr lang="en-US" b="1" dirty="0" err="1">
                <a:highlight>
                  <a:srgbClr val="FFFF00"/>
                </a:highlight>
                <a:latin typeface="+mj-lt"/>
                <a:cs typeface="Arial" pitchFamily="34" charset="0"/>
              </a:rPr>
              <a:t>dari</a:t>
            </a:r>
            <a:r>
              <a:rPr lang="en-US" b="1" dirty="0">
                <a:highlight>
                  <a:srgbClr val="FFFF00"/>
                </a:highlight>
                <a:latin typeface="+mj-lt"/>
                <a:cs typeface="Arial" pitchFamily="34" charset="0"/>
              </a:rPr>
              <a:t> </a:t>
            </a:r>
            <a:r>
              <a:rPr lang="en-US" b="1" dirty="0" err="1">
                <a:highlight>
                  <a:srgbClr val="FFFF00"/>
                </a:highlight>
                <a:latin typeface="+mj-lt"/>
                <a:cs typeface="Arial" pitchFamily="34" charset="0"/>
              </a:rPr>
              <a:t>penyediaan</a:t>
            </a:r>
            <a:r>
              <a:rPr lang="en-US" b="1" dirty="0">
                <a:highlight>
                  <a:srgbClr val="FFFF00"/>
                </a:highlight>
                <a:latin typeface="+mj-lt"/>
                <a:cs typeface="Arial" pitchFamily="34" charset="0"/>
              </a:rPr>
              <a:t> </a:t>
            </a:r>
            <a:r>
              <a:rPr lang="en-US" b="1" dirty="0" err="1">
                <a:highlight>
                  <a:srgbClr val="FFFF00"/>
                </a:highlight>
                <a:latin typeface="+mj-lt"/>
                <a:cs typeface="Arial" pitchFamily="34" charset="0"/>
              </a:rPr>
              <a:t>fasilitas</a:t>
            </a:r>
            <a:r>
              <a:rPr lang="en-US" b="1" dirty="0">
                <a:highlight>
                  <a:srgbClr val="FFFF00"/>
                </a:highlight>
                <a:latin typeface="+mj-lt"/>
                <a:cs typeface="Arial" pitchFamily="34" charset="0"/>
              </a:rPr>
              <a:t> </a:t>
            </a:r>
            <a:r>
              <a:rPr lang="en-US" b="1" dirty="0" err="1">
                <a:highlight>
                  <a:srgbClr val="FFFF00"/>
                </a:highlight>
                <a:latin typeface="+mj-lt"/>
                <a:cs typeface="Arial" pitchFamily="34" charset="0"/>
              </a:rPr>
              <a:t>untuk</a:t>
            </a:r>
            <a:r>
              <a:rPr lang="en-US" b="1" dirty="0">
                <a:highlight>
                  <a:srgbClr val="FFFF00"/>
                </a:highlight>
                <a:latin typeface="+mj-lt"/>
                <a:cs typeface="Arial" pitchFamily="34" charset="0"/>
              </a:rPr>
              <a:t> </a:t>
            </a:r>
            <a:r>
              <a:rPr lang="en-US" b="1" dirty="0" err="1">
                <a:highlight>
                  <a:srgbClr val="FFFF00"/>
                </a:highlight>
                <a:latin typeface="+mj-lt"/>
                <a:cs typeface="Arial" pitchFamily="34" charset="0"/>
              </a:rPr>
              <a:t>produksi</a:t>
            </a:r>
            <a:r>
              <a:rPr lang="en-US" b="1" dirty="0">
                <a:highlight>
                  <a:srgbClr val="FFFF00"/>
                </a:highlight>
                <a:latin typeface="+mj-lt"/>
                <a:cs typeface="Arial" pitchFamily="34" charset="0"/>
              </a:rPr>
              <a:t>, </a:t>
            </a:r>
            <a:r>
              <a:rPr lang="en-US" b="1" dirty="0" err="1">
                <a:highlight>
                  <a:srgbClr val="FFFF00"/>
                </a:highlight>
                <a:latin typeface="+mj-lt"/>
                <a:cs typeface="Arial" pitchFamily="34" charset="0"/>
              </a:rPr>
              <a:t>industri</a:t>
            </a:r>
            <a:r>
              <a:rPr lang="en-US" b="1" dirty="0">
                <a:highlight>
                  <a:srgbClr val="FFFF00"/>
                </a:highlight>
                <a:latin typeface="+mj-lt"/>
                <a:cs typeface="Arial" pitchFamily="34" charset="0"/>
              </a:rPr>
              <a:t> </a:t>
            </a:r>
            <a:r>
              <a:rPr lang="en-US" b="1" dirty="0" err="1">
                <a:highlight>
                  <a:srgbClr val="FFFF00"/>
                </a:highlight>
                <a:latin typeface="+mj-lt"/>
                <a:cs typeface="Arial" pitchFamily="34" charset="0"/>
              </a:rPr>
              <a:t>Pengecoran</a:t>
            </a:r>
            <a:r>
              <a:rPr lang="en-US" b="1" dirty="0">
                <a:highlight>
                  <a:srgbClr val="FFFF00"/>
                </a:highlight>
                <a:latin typeface="+mj-lt"/>
                <a:cs typeface="Arial" pitchFamily="34" charset="0"/>
              </a:rPr>
              <a:t> </a:t>
            </a:r>
            <a:r>
              <a:rPr lang="en-US" b="1" dirty="0" err="1">
                <a:highlight>
                  <a:srgbClr val="FFFF00"/>
                </a:highlight>
                <a:latin typeface="+mj-lt"/>
                <a:cs typeface="Arial" pitchFamily="34" charset="0"/>
              </a:rPr>
              <a:t>Logam</a:t>
            </a:r>
            <a:r>
              <a:rPr lang="en-US" b="1" dirty="0">
                <a:highlight>
                  <a:srgbClr val="FFFF00"/>
                </a:highlight>
                <a:latin typeface="+mj-lt"/>
                <a:cs typeface="Arial" pitchFamily="34" charset="0"/>
              </a:rPr>
              <a:t> juga </a:t>
            </a:r>
            <a:r>
              <a:rPr lang="en-US" b="1" dirty="0" err="1">
                <a:highlight>
                  <a:srgbClr val="FFFF00"/>
                </a:highlight>
                <a:latin typeface="+mj-lt"/>
                <a:cs typeface="Arial" pitchFamily="34" charset="0"/>
              </a:rPr>
              <a:t>membutuhkan</a:t>
            </a:r>
            <a:r>
              <a:rPr lang="en-US" b="1" dirty="0">
                <a:highlight>
                  <a:srgbClr val="FFFF00"/>
                </a:highlight>
                <a:latin typeface="+mj-lt"/>
                <a:cs typeface="Arial" pitchFamily="34" charset="0"/>
              </a:rPr>
              <a:t> </a:t>
            </a:r>
            <a:r>
              <a:rPr lang="en-US" b="1" dirty="0">
                <a:solidFill>
                  <a:srgbClr val="FF0000"/>
                </a:solidFill>
                <a:highlight>
                  <a:srgbClr val="FFFF00"/>
                </a:highlight>
                <a:latin typeface="+mj-lt"/>
                <a:cs typeface="Arial" pitchFamily="34" charset="0"/>
              </a:rPr>
              <a:t>material-material </a:t>
            </a:r>
            <a:r>
              <a:rPr lang="en-US" b="1" dirty="0" err="1">
                <a:solidFill>
                  <a:srgbClr val="FF0000"/>
                </a:solidFill>
                <a:highlight>
                  <a:srgbClr val="FFFF00"/>
                </a:highlight>
                <a:latin typeface="+mj-lt"/>
                <a:cs typeface="Arial" pitchFamily="34" charset="0"/>
              </a:rPr>
              <a:t>pendukung</a:t>
            </a:r>
            <a:r>
              <a:rPr lang="en-US" b="1" dirty="0">
                <a:solidFill>
                  <a:srgbClr val="FF0000"/>
                </a:solidFill>
                <a:highlight>
                  <a:srgbClr val="FFFF00"/>
                </a:highlight>
                <a:latin typeface="+mj-lt"/>
                <a:cs typeface="Arial" pitchFamily="34" charset="0"/>
              </a:rPr>
              <a:t> yang </a:t>
            </a:r>
            <a:r>
              <a:rPr lang="en-US" b="1" dirty="0" err="1">
                <a:solidFill>
                  <a:srgbClr val="FF0000"/>
                </a:solidFill>
                <a:highlight>
                  <a:srgbClr val="FFFF00"/>
                </a:highlight>
                <a:latin typeface="+mj-lt"/>
                <a:cs typeface="Arial" pitchFamily="34" charset="0"/>
              </a:rPr>
              <a:t>penyediaannya</a:t>
            </a:r>
            <a:r>
              <a:rPr lang="en-US" b="1" dirty="0">
                <a:solidFill>
                  <a:srgbClr val="FF0000"/>
                </a:solidFill>
                <a:highlight>
                  <a:srgbClr val="FFFF00"/>
                </a:highlight>
                <a:latin typeface="+mj-lt"/>
                <a:cs typeface="Arial" pitchFamily="34" charset="0"/>
              </a:rPr>
              <a:t> </a:t>
            </a:r>
            <a:r>
              <a:rPr lang="en-US" b="1" dirty="0" err="1">
                <a:solidFill>
                  <a:srgbClr val="FF0000"/>
                </a:solidFill>
                <a:highlight>
                  <a:srgbClr val="FFFF00"/>
                </a:highlight>
                <a:latin typeface="+mj-lt"/>
                <a:cs typeface="Arial" pitchFamily="34" charset="0"/>
              </a:rPr>
              <a:t>seringkali</a:t>
            </a:r>
            <a:r>
              <a:rPr lang="en-US" b="1" dirty="0">
                <a:solidFill>
                  <a:srgbClr val="FF0000"/>
                </a:solidFill>
                <a:highlight>
                  <a:srgbClr val="FFFF00"/>
                </a:highlight>
                <a:latin typeface="+mj-lt"/>
                <a:cs typeface="Arial" pitchFamily="34" charset="0"/>
              </a:rPr>
              <a:t> </a:t>
            </a:r>
            <a:r>
              <a:rPr lang="en-US" b="1" dirty="0" err="1">
                <a:solidFill>
                  <a:srgbClr val="FF0000"/>
                </a:solidFill>
                <a:highlight>
                  <a:srgbClr val="FFFF00"/>
                </a:highlight>
                <a:latin typeface="+mj-lt"/>
                <a:cs typeface="Arial" pitchFamily="34" charset="0"/>
              </a:rPr>
              <a:t>terkendala</a:t>
            </a:r>
            <a:r>
              <a:rPr lang="en-US" b="1" dirty="0">
                <a:solidFill>
                  <a:srgbClr val="FF0000"/>
                </a:solidFill>
                <a:highlight>
                  <a:srgbClr val="FFFF00"/>
                </a:highlight>
                <a:latin typeface="+mj-lt"/>
                <a:cs typeface="Arial" pitchFamily="34" charset="0"/>
              </a:rPr>
              <a:t> </a:t>
            </a:r>
            <a:r>
              <a:rPr lang="en-US" b="1" dirty="0" err="1">
                <a:solidFill>
                  <a:srgbClr val="FF0000"/>
                </a:solidFill>
                <a:highlight>
                  <a:srgbClr val="FFFF00"/>
                </a:highlight>
                <a:latin typeface="+mj-lt"/>
                <a:cs typeface="Arial" pitchFamily="34" charset="0"/>
              </a:rPr>
              <a:t>karena</a:t>
            </a:r>
            <a:r>
              <a:rPr lang="en-US" b="1" dirty="0">
                <a:solidFill>
                  <a:srgbClr val="FF0000"/>
                </a:solidFill>
                <a:highlight>
                  <a:srgbClr val="FFFF00"/>
                </a:highlight>
                <a:latin typeface="+mj-lt"/>
                <a:cs typeface="Arial" pitchFamily="34" charset="0"/>
              </a:rPr>
              <a:t> </a:t>
            </a:r>
            <a:r>
              <a:rPr lang="en-US" b="1" dirty="0" err="1">
                <a:solidFill>
                  <a:srgbClr val="FF0000"/>
                </a:solidFill>
                <a:highlight>
                  <a:srgbClr val="FFFF00"/>
                </a:highlight>
                <a:latin typeface="+mj-lt"/>
                <a:cs typeface="Arial" pitchFamily="34" charset="0"/>
              </a:rPr>
              <a:t>masih</a:t>
            </a:r>
            <a:r>
              <a:rPr lang="en-US" b="1" dirty="0">
                <a:solidFill>
                  <a:srgbClr val="FF0000"/>
                </a:solidFill>
                <a:highlight>
                  <a:srgbClr val="FFFF00"/>
                </a:highlight>
                <a:latin typeface="+mj-lt"/>
                <a:cs typeface="Arial" pitchFamily="34" charset="0"/>
              </a:rPr>
              <a:t> </a:t>
            </a:r>
            <a:r>
              <a:rPr lang="en-US" b="1" dirty="0" err="1">
                <a:solidFill>
                  <a:srgbClr val="FF0000"/>
                </a:solidFill>
                <a:highlight>
                  <a:srgbClr val="FFFF00"/>
                </a:highlight>
                <a:latin typeface="+mj-lt"/>
                <a:cs typeface="Arial" pitchFamily="34" charset="0"/>
              </a:rPr>
              <a:t>Impor</a:t>
            </a:r>
            <a:r>
              <a:rPr lang="en-US" b="1" dirty="0">
                <a:highlight>
                  <a:srgbClr val="FFFF00"/>
                </a:highlight>
                <a:latin typeface="+mj-lt"/>
                <a:cs typeface="Arial" pitchFamily="34" charset="0"/>
              </a:rPr>
              <a:t>. </a:t>
            </a:r>
            <a:r>
              <a:rPr lang="en-US" b="1" dirty="0" err="1">
                <a:highlight>
                  <a:srgbClr val="FFFF00"/>
                </a:highlight>
                <a:latin typeface="+mj-lt"/>
                <a:cs typeface="Arial" pitchFamily="34" charset="0"/>
              </a:rPr>
              <a:t>Diperlukan</a:t>
            </a:r>
            <a:r>
              <a:rPr lang="en-US" b="1" dirty="0">
                <a:highlight>
                  <a:srgbClr val="FFFF00"/>
                </a:highlight>
                <a:latin typeface="+mj-lt"/>
                <a:cs typeface="Arial" pitchFamily="34" charset="0"/>
              </a:rPr>
              <a:t> </a:t>
            </a:r>
            <a:r>
              <a:rPr lang="en-US" b="1" dirty="0" err="1">
                <a:highlight>
                  <a:srgbClr val="FFFF00"/>
                </a:highlight>
                <a:latin typeface="+mj-lt"/>
                <a:cs typeface="Arial" pitchFamily="34" charset="0"/>
              </a:rPr>
              <a:t>studi</a:t>
            </a:r>
            <a:r>
              <a:rPr lang="en-US" b="1" dirty="0">
                <a:highlight>
                  <a:srgbClr val="FFFF00"/>
                </a:highlight>
                <a:latin typeface="+mj-lt"/>
                <a:cs typeface="Arial" pitchFamily="34" charset="0"/>
              </a:rPr>
              <a:t> </a:t>
            </a:r>
            <a:r>
              <a:rPr lang="en-US" b="1" dirty="0" err="1">
                <a:highlight>
                  <a:srgbClr val="FFFF00"/>
                </a:highlight>
                <a:latin typeface="+mj-lt"/>
                <a:cs typeface="Arial" pitchFamily="34" charset="0"/>
              </a:rPr>
              <a:t>kelayakan</a:t>
            </a:r>
            <a:r>
              <a:rPr lang="en-US" b="1" dirty="0">
                <a:highlight>
                  <a:srgbClr val="FFFF00"/>
                </a:highlight>
                <a:latin typeface="+mj-lt"/>
                <a:cs typeface="Arial" pitchFamily="34" charset="0"/>
              </a:rPr>
              <a:t> </a:t>
            </a:r>
            <a:r>
              <a:rPr lang="en-US" b="1" dirty="0" err="1">
                <a:solidFill>
                  <a:srgbClr val="0000FF"/>
                </a:solidFill>
                <a:highlight>
                  <a:srgbClr val="FFFF00"/>
                </a:highlight>
                <a:latin typeface="+mj-lt"/>
                <a:cs typeface="Arial" pitchFamily="34" charset="0"/>
              </a:rPr>
              <a:t>Hilirisasi</a:t>
            </a:r>
            <a:r>
              <a:rPr lang="en-US" b="1" dirty="0">
                <a:solidFill>
                  <a:srgbClr val="0000FF"/>
                </a:solidFill>
                <a:highlight>
                  <a:srgbClr val="FFFF00"/>
                </a:highlight>
                <a:latin typeface="+mj-lt"/>
                <a:cs typeface="Arial" pitchFamily="34" charset="0"/>
              </a:rPr>
              <a:t> </a:t>
            </a:r>
            <a:r>
              <a:rPr lang="en-US" b="1" dirty="0" err="1">
                <a:solidFill>
                  <a:srgbClr val="0000FF"/>
                </a:solidFill>
                <a:highlight>
                  <a:srgbClr val="FFFF00"/>
                </a:highlight>
                <a:latin typeface="+mj-lt"/>
                <a:cs typeface="Arial" pitchFamily="34" charset="0"/>
              </a:rPr>
              <a:t>untuk</a:t>
            </a:r>
            <a:r>
              <a:rPr lang="en-US" b="1" dirty="0">
                <a:solidFill>
                  <a:srgbClr val="0000FF"/>
                </a:solidFill>
                <a:highlight>
                  <a:srgbClr val="FFFF00"/>
                </a:highlight>
                <a:latin typeface="+mj-lt"/>
                <a:cs typeface="Arial" pitchFamily="34" charset="0"/>
              </a:rPr>
              <a:t> Material </a:t>
            </a:r>
            <a:r>
              <a:rPr lang="en-US" b="1" dirty="0" err="1">
                <a:solidFill>
                  <a:srgbClr val="0000FF"/>
                </a:solidFill>
                <a:highlight>
                  <a:srgbClr val="FFFF00"/>
                </a:highlight>
                <a:latin typeface="+mj-lt"/>
                <a:cs typeface="Arial" pitchFamily="34" charset="0"/>
              </a:rPr>
              <a:t>Pendukung</a:t>
            </a:r>
            <a:r>
              <a:rPr lang="en-US" b="1" dirty="0">
                <a:solidFill>
                  <a:srgbClr val="0000FF"/>
                </a:solidFill>
                <a:highlight>
                  <a:srgbClr val="FFFF00"/>
                </a:highlight>
                <a:latin typeface="+mj-lt"/>
                <a:cs typeface="Arial" pitchFamily="34" charset="0"/>
              </a:rPr>
              <a:t> </a:t>
            </a:r>
            <a:r>
              <a:rPr lang="en-US" b="1" dirty="0" err="1">
                <a:highlight>
                  <a:srgbClr val="FFFF00"/>
                </a:highlight>
                <a:latin typeface="+mj-lt"/>
                <a:cs typeface="Arial" pitchFamily="34" charset="0"/>
              </a:rPr>
              <a:t>tersebut</a:t>
            </a:r>
            <a:r>
              <a:rPr lang="en-US" b="1" dirty="0">
                <a:highlight>
                  <a:srgbClr val="FFFF00"/>
                </a:highlight>
                <a:latin typeface="+mj-lt"/>
                <a:cs typeface="Arial" pitchFamily="34" charset="0"/>
              </a:rPr>
              <a:t>.</a:t>
            </a:r>
            <a:endParaRPr lang="en-US" b="1" dirty="0">
              <a:solidFill>
                <a:srgbClr val="0000FF"/>
              </a:solidFill>
              <a:highlight>
                <a:srgbClr val="FFFF00"/>
              </a:highlight>
              <a:latin typeface="+mj-lt"/>
              <a:cs typeface="Arial" pitchFamily="34" charset="0"/>
            </a:endParaRPr>
          </a:p>
        </p:txBody>
      </p:sp>
      <p:sp>
        <p:nvSpPr>
          <p:cNvPr id="3" name="TextBox 2">
            <a:extLst>
              <a:ext uri="{FF2B5EF4-FFF2-40B4-BE49-F238E27FC236}">
                <a16:creationId xmlns:a16="http://schemas.microsoft.com/office/drawing/2014/main" id="{97B0BB2A-FE0C-46F5-8D47-C62D0FDB896B}"/>
              </a:ext>
            </a:extLst>
          </p:cNvPr>
          <p:cNvSpPr txBox="1"/>
          <p:nvPr/>
        </p:nvSpPr>
        <p:spPr>
          <a:xfrm>
            <a:off x="20362" y="767953"/>
            <a:ext cx="3901453" cy="338554"/>
          </a:xfrm>
          <a:prstGeom prst="rect">
            <a:avLst/>
          </a:prstGeom>
          <a:noFill/>
        </p:spPr>
        <p:txBody>
          <a:bodyPr wrap="none" rtlCol="0">
            <a:spAutoFit/>
          </a:bodyPr>
          <a:lstStyle/>
          <a:p>
            <a:r>
              <a:rPr lang="en-US" sz="1600" b="1" i="1" dirty="0" err="1">
                <a:solidFill>
                  <a:srgbClr val="0000FF"/>
                </a:solidFill>
                <a:latin typeface="+mj-lt"/>
              </a:rPr>
              <a:t>Contoh</a:t>
            </a:r>
            <a:r>
              <a:rPr lang="en-US" sz="1600" b="1" i="1" dirty="0">
                <a:solidFill>
                  <a:srgbClr val="0000FF"/>
                </a:solidFill>
                <a:latin typeface="+mj-lt"/>
              </a:rPr>
              <a:t> : </a:t>
            </a:r>
            <a:r>
              <a:rPr lang="en-US" sz="1600" b="1" i="1" dirty="0" err="1">
                <a:solidFill>
                  <a:srgbClr val="0000FF"/>
                </a:solidFill>
                <a:latin typeface="+mj-lt"/>
              </a:rPr>
              <a:t>Pengecoran</a:t>
            </a:r>
            <a:r>
              <a:rPr lang="en-US" sz="1600" b="1" i="1" dirty="0">
                <a:solidFill>
                  <a:srgbClr val="0000FF"/>
                </a:solidFill>
                <a:latin typeface="+mj-lt"/>
              </a:rPr>
              <a:t> Casting Ferro &amp; </a:t>
            </a:r>
            <a:r>
              <a:rPr lang="en-US" sz="1600" b="1" i="1" dirty="0" err="1">
                <a:solidFill>
                  <a:srgbClr val="0000FF"/>
                </a:solidFill>
                <a:latin typeface="+mj-lt"/>
              </a:rPr>
              <a:t>indeks</a:t>
            </a:r>
            <a:endParaRPr lang="en-US" sz="1600" b="1" i="1" dirty="0">
              <a:solidFill>
                <a:srgbClr val="FF0000"/>
              </a:solidFill>
              <a:latin typeface="+mj-lt"/>
            </a:endParaRPr>
          </a:p>
        </p:txBody>
      </p:sp>
      <p:pic>
        <p:nvPicPr>
          <p:cNvPr id="5" name="Picture 4">
            <a:extLst>
              <a:ext uri="{FF2B5EF4-FFF2-40B4-BE49-F238E27FC236}">
                <a16:creationId xmlns:a16="http://schemas.microsoft.com/office/drawing/2014/main" id="{B88FE4C9-7831-4099-A190-F44D29B00FFD}"/>
              </a:ext>
            </a:extLst>
          </p:cNvPr>
          <p:cNvPicPr>
            <a:picLocks noChangeAspect="1"/>
          </p:cNvPicPr>
          <p:nvPr/>
        </p:nvPicPr>
        <p:blipFill>
          <a:blip r:embed="rId2"/>
          <a:stretch>
            <a:fillRect/>
          </a:stretch>
        </p:blipFill>
        <p:spPr>
          <a:xfrm>
            <a:off x="138154" y="1340768"/>
            <a:ext cx="8864833" cy="4634915"/>
          </a:xfrm>
          <a:prstGeom prst="rect">
            <a:avLst/>
          </a:prstGeom>
        </p:spPr>
      </p:pic>
      <p:sp>
        <p:nvSpPr>
          <p:cNvPr id="53" name="TextBox 52">
            <a:extLst>
              <a:ext uri="{FF2B5EF4-FFF2-40B4-BE49-F238E27FC236}">
                <a16:creationId xmlns:a16="http://schemas.microsoft.com/office/drawing/2014/main" id="{26693A83-F393-4742-BA6F-E2C74306CADC}"/>
              </a:ext>
            </a:extLst>
          </p:cNvPr>
          <p:cNvSpPr txBox="1"/>
          <p:nvPr/>
        </p:nvSpPr>
        <p:spPr>
          <a:xfrm>
            <a:off x="1615510" y="1104999"/>
            <a:ext cx="364202" cy="307777"/>
          </a:xfrm>
          <a:prstGeom prst="rect">
            <a:avLst/>
          </a:prstGeom>
          <a:noFill/>
        </p:spPr>
        <p:txBody>
          <a:bodyPr wrap="none" rtlCol="0">
            <a:spAutoFit/>
          </a:bodyPr>
          <a:lstStyle/>
          <a:p>
            <a:r>
              <a:rPr lang="en-US" sz="1400" dirty="0">
                <a:solidFill>
                  <a:srgbClr val="FF0000"/>
                </a:solidFill>
                <a:highlight>
                  <a:srgbClr val="FFFF00"/>
                </a:highlight>
                <a:latin typeface="MS PGothic" panose="020B0600070205080204" pitchFamily="34" charset="-128"/>
                <a:ea typeface="MS PGothic" panose="020B0600070205080204" pitchFamily="34" charset="-128"/>
              </a:rPr>
              <a:t>★</a:t>
            </a:r>
            <a:endParaRPr lang="en-US" sz="1400" dirty="0">
              <a:solidFill>
                <a:srgbClr val="FF0000"/>
              </a:solidFill>
              <a:highlight>
                <a:srgbClr val="FFFF00"/>
              </a:highlight>
            </a:endParaRPr>
          </a:p>
        </p:txBody>
      </p:sp>
      <p:sp>
        <p:nvSpPr>
          <p:cNvPr id="10" name="TextBox 9">
            <a:extLst>
              <a:ext uri="{FF2B5EF4-FFF2-40B4-BE49-F238E27FC236}">
                <a16:creationId xmlns:a16="http://schemas.microsoft.com/office/drawing/2014/main" id="{C24C4528-7AED-40B6-B68B-A11EE4773345}"/>
              </a:ext>
            </a:extLst>
          </p:cNvPr>
          <p:cNvSpPr txBox="1"/>
          <p:nvPr/>
        </p:nvSpPr>
        <p:spPr>
          <a:xfrm>
            <a:off x="1831669" y="1123077"/>
            <a:ext cx="1622111" cy="276999"/>
          </a:xfrm>
          <a:prstGeom prst="rect">
            <a:avLst/>
          </a:prstGeom>
          <a:noFill/>
        </p:spPr>
        <p:txBody>
          <a:bodyPr wrap="none" rtlCol="0">
            <a:spAutoFit/>
          </a:bodyPr>
          <a:lstStyle/>
          <a:p>
            <a:r>
              <a:rPr lang="en-US" sz="1200" dirty="0" err="1">
                <a:solidFill>
                  <a:srgbClr val="FF0000"/>
                </a:solidFill>
                <a:latin typeface="+mj-lt"/>
              </a:rPr>
              <a:t>Skrap</a:t>
            </a:r>
            <a:r>
              <a:rPr lang="en-US" sz="1200" dirty="0">
                <a:solidFill>
                  <a:srgbClr val="FF0000"/>
                </a:solidFill>
                <a:latin typeface="+mj-lt"/>
              </a:rPr>
              <a:t>, Fe-alloy, pig iron</a:t>
            </a:r>
          </a:p>
        </p:txBody>
      </p:sp>
      <p:sp>
        <p:nvSpPr>
          <p:cNvPr id="55" name="TextBox 54">
            <a:extLst>
              <a:ext uri="{FF2B5EF4-FFF2-40B4-BE49-F238E27FC236}">
                <a16:creationId xmlns:a16="http://schemas.microsoft.com/office/drawing/2014/main" id="{E0409E6D-9921-4909-8A16-4FA51B4EED18}"/>
              </a:ext>
            </a:extLst>
          </p:cNvPr>
          <p:cNvSpPr txBox="1"/>
          <p:nvPr/>
        </p:nvSpPr>
        <p:spPr>
          <a:xfrm>
            <a:off x="3699706" y="1129427"/>
            <a:ext cx="743024" cy="276999"/>
          </a:xfrm>
          <a:prstGeom prst="rect">
            <a:avLst/>
          </a:prstGeom>
          <a:noFill/>
        </p:spPr>
        <p:txBody>
          <a:bodyPr wrap="none" rtlCol="0">
            <a:spAutoFit/>
          </a:bodyPr>
          <a:lstStyle/>
          <a:p>
            <a:r>
              <a:rPr lang="en-US" sz="1200" dirty="0">
                <a:solidFill>
                  <a:srgbClr val="FF0000"/>
                </a:solidFill>
                <a:latin typeface="+mj-lt"/>
              </a:rPr>
              <a:t>Resin, </a:t>
            </a:r>
            <a:r>
              <a:rPr lang="en-US" sz="1200" dirty="0" err="1">
                <a:solidFill>
                  <a:srgbClr val="FF0000"/>
                </a:solidFill>
                <a:latin typeface="+mj-lt"/>
              </a:rPr>
              <a:t>dll</a:t>
            </a:r>
            <a:endParaRPr lang="en-US" sz="1200" dirty="0">
              <a:solidFill>
                <a:srgbClr val="FF0000"/>
              </a:solidFill>
              <a:latin typeface="+mj-lt"/>
            </a:endParaRPr>
          </a:p>
        </p:txBody>
      </p:sp>
      <p:sp>
        <p:nvSpPr>
          <p:cNvPr id="56" name="TextBox 55">
            <a:extLst>
              <a:ext uri="{FF2B5EF4-FFF2-40B4-BE49-F238E27FC236}">
                <a16:creationId xmlns:a16="http://schemas.microsoft.com/office/drawing/2014/main" id="{EC8F7237-859C-4F35-987C-B76D8D97AC3C}"/>
              </a:ext>
            </a:extLst>
          </p:cNvPr>
          <p:cNvSpPr txBox="1"/>
          <p:nvPr/>
        </p:nvSpPr>
        <p:spPr>
          <a:xfrm>
            <a:off x="3487837" y="1105193"/>
            <a:ext cx="364202" cy="307777"/>
          </a:xfrm>
          <a:prstGeom prst="rect">
            <a:avLst/>
          </a:prstGeom>
          <a:noFill/>
        </p:spPr>
        <p:txBody>
          <a:bodyPr wrap="none" rtlCol="0">
            <a:spAutoFit/>
          </a:bodyPr>
          <a:lstStyle/>
          <a:p>
            <a:r>
              <a:rPr lang="en-US" sz="1400" dirty="0">
                <a:solidFill>
                  <a:srgbClr val="FF0000"/>
                </a:solidFill>
                <a:highlight>
                  <a:srgbClr val="FFFF00"/>
                </a:highlight>
                <a:latin typeface="MS PGothic" panose="020B0600070205080204" pitchFamily="34" charset="-128"/>
                <a:ea typeface="MS PGothic" panose="020B0600070205080204" pitchFamily="34" charset="-128"/>
              </a:rPr>
              <a:t>★</a:t>
            </a:r>
            <a:endParaRPr lang="en-US" sz="1400" dirty="0">
              <a:solidFill>
                <a:srgbClr val="FF0000"/>
              </a:solidFill>
              <a:highlight>
                <a:srgbClr val="FFFF00"/>
              </a:highlight>
            </a:endParaRPr>
          </a:p>
        </p:txBody>
      </p:sp>
      <p:sp>
        <p:nvSpPr>
          <p:cNvPr id="57" name="TextBox 56">
            <a:extLst>
              <a:ext uri="{FF2B5EF4-FFF2-40B4-BE49-F238E27FC236}">
                <a16:creationId xmlns:a16="http://schemas.microsoft.com/office/drawing/2014/main" id="{9276CABE-7765-483E-AC8F-68BCBFDF6E2D}"/>
              </a:ext>
            </a:extLst>
          </p:cNvPr>
          <p:cNvSpPr txBox="1"/>
          <p:nvPr/>
        </p:nvSpPr>
        <p:spPr>
          <a:xfrm>
            <a:off x="5178063" y="1098649"/>
            <a:ext cx="364202" cy="307777"/>
          </a:xfrm>
          <a:prstGeom prst="rect">
            <a:avLst/>
          </a:prstGeom>
          <a:noFill/>
        </p:spPr>
        <p:txBody>
          <a:bodyPr wrap="none" rtlCol="0">
            <a:spAutoFit/>
          </a:bodyPr>
          <a:lstStyle/>
          <a:p>
            <a:r>
              <a:rPr lang="en-US" sz="1400" dirty="0">
                <a:solidFill>
                  <a:srgbClr val="FF0000"/>
                </a:solidFill>
                <a:highlight>
                  <a:srgbClr val="FFFF00"/>
                </a:highlight>
                <a:latin typeface="MS PGothic" panose="020B0600070205080204" pitchFamily="34" charset="-128"/>
                <a:ea typeface="MS PGothic" panose="020B0600070205080204" pitchFamily="34" charset="-128"/>
              </a:rPr>
              <a:t>★</a:t>
            </a:r>
            <a:endParaRPr lang="en-US" sz="1400" dirty="0">
              <a:solidFill>
                <a:srgbClr val="FF0000"/>
              </a:solidFill>
              <a:highlight>
                <a:srgbClr val="FFFF00"/>
              </a:highlight>
            </a:endParaRPr>
          </a:p>
        </p:txBody>
      </p:sp>
      <p:sp>
        <p:nvSpPr>
          <p:cNvPr id="58" name="TextBox 57">
            <a:extLst>
              <a:ext uri="{FF2B5EF4-FFF2-40B4-BE49-F238E27FC236}">
                <a16:creationId xmlns:a16="http://schemas.microsoft.com/office/drawing/2014/main" id="{50FF4F2B-D5F1-4823-8A75-F0FE8CE1E00B}"/>
              </a:ext>
            </a:extLst>
          </p:cNvPr>
          <p:cNvSpPr txBox="1"/>
          <p:nvPr/>
        </p:nvSpPr>
        <p:spPr>
          <a:xfrm>
            <a:off x="5404614" y="1129427"/>
            <a:ext cx="1228541" cy="276999"/>
          </a:xfrm>
          <a:prstGeom prst="rect">
            <a:avLst/>
          </a:prstGeom>
          <a:noFill/>
        </p:spPr>
        <p:txBody>
          <a:bodyPr wrap="none" rtlCol="0">
            <a:spAutoFit/>
          </a:bodyPr>
          <a:lstStyle/>
          <a:p>
            <a:r>
              <a:rPr lang="en-US" sz="1200" dirty="0">
                <a:solidFill>
                  <a:srgbClr val="FF0000"/>
                </a:solidFill>
                <a:latin typeface="+mj-lt"/>
              </a:rPr>
              <a:t>Welding wire, </a:t>
            </a:r>
            <a:r>
              <a:rPr lang="en-US" sz="1200" dirty="0" err="1">
                <a:solidFill>
                  <a:srgbClr val="FF0000"/>
                </a:solidFill>
                <a:latin typeface="+mj-lt"/>
              </a:rPr>
              <a:t>dll</a:t>
            </a:r>
            <a:endParaRPr lang="en-US" sz="1200" dirty="0">
              <a:solidFill>
                <a:srgbClr val="FF0000"/>
              </a:solidFill>
              <a:latin typeface="+mj-lt"/>
            </a:endParaRPr>
          </a:p>
        </p:txBody>
      </p:sp>
    </p:spTree>
    <p:extLst>
      <p:ext uri="{BB962C8B-B14F-4D97-AF65-F5344CB8AC3E}">
        <p14:creationId xmlns:p14="http://schemas.microsoft.com/office/powerpoint/2010/main" val="33438906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7312774-2B9F-4141-871C-AA5DB3182C8A}"/>
              </a:ext>
            </a:extLst>
          </p:cNvPr>
          <p:cNvSpPr/>
          <p:nvPr/>
        </p:nvSpPr>
        <p:spPr>
          <a:xfrm>
            <a:off x="48664" y="2288838"/>
            <a:ext cx="9144000" cy="3045422"/>
          </a:xfrm>
          <a:prstGeom prst="rect">
            <a:avLst/>
          </a:prstGeom>
          <a:solidFill>
            <a:srgbClr val="FFFF00">
              <a:alpha val="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65" name="Title 1">
            <a:extLst>
              <a:ext uri="{FF2B5EF4-FFF2-40B4-BE49-F238E27FC236}">
                <a16:creationId xmlns:a16="http://schemas.microsoft.com/office/drawing/2014/main" id="{8F6FFFCF-303C-4048-9972-DAD7F7F9A6CC}"/>
              </a:ext>
            </a:extLst>
          </p:cNvPr>
          <p:cNvSpPr>
            <a:spLocks noGrp="1"/>
          </p:cNvSpPr>
          <p:nvPr>
            <p:ph type="title"/>
          </p:nvPr>
        </p:nvSpPr>
        <p:spPr>
          <a:xfrm>
            <a:off x="75600" y="63068"/>
            <a:ext cx="8094297" cy="494447"/>
          </a:xfrm>
        </p:spPr>
        <p:txBody>
          <a:bodyPr>
            <a:noAutofit/>
          </a:bodyPr>
          <a:lstStyle/>
          <a:p>
            <a:pPr algn="l"/>
            <a:r>
              <a:rPr lang="en-US" sz="2100" b="1" dirty="0">
                <a:latin typeface="Abadi" panose="020B0604020104020204" pitchFamily="34" charset="0"/>
              </a:rPr>
              <a:t>2.1. General Process </a:t>
            </a:r>
            <a:r>
              <a:rPr lang="en-US" sz="2100" b="1" dirty="0" err="1">
                <a:latin typeface="Abadi" panose="020B0604020104020204" pitchFamily="34" charset="0"/>
              </a:rPr>
              <a:t>Pengecoran</a:t>
            </a:r>
            <a:r>
              <a:rPr lang="en-US" sz="2100" b="1" dirty="0">
                <a:latin typeface="Abadi" panose="020B0604020104020204" pitchFamily="34" charset="0"/>
              </a:rPr>
              <a:t> </a:t>
            </a:r>
            <a:r>
              <a:rPr lang="en-US" sz="2100" b="1" dirty="0" err="1">
                <a:latin typeface="Abadi" panose="020B0604020104020204" pitchFamily="34" charset="0"/>
              </a:rPr>
              <a:t>Logam</a:t>
            </a:r>
            <a:endParaRPr lang="en-US" sz="2100" b="1" dirty="0">
              <a:latin typeface="Abadi" panose="020B0604020104020204" pitchFamily="34" charset="0"/>
            </a:endParaRPr>
          </a:p>
        </p:txBody>
      </p:sp>
      <p:sp>
        <p:nvSpPr>
          <p:cNvPr id="16" name="Arrow: Pentagon 15">
            <a:extLst>
              <a:ext uri="{FF2B5EF4-FFF2-40B4-BE49-F238E27FC236}">
                <a16:creationId xmlns:a16="http://schemas.microsoft.com/office/drawing/2014/main" id="{99157AF9-8368-47C0-BDE5-1D6C98FECE10}"/>
              </a:ext>
            </a:extLst>
          </p:cNvPr>
          <p:cNvSpPr/>
          <p:nvPr/>
        </p:nvSpPr>
        <p:spPr>
          <a:xfrm>
            <a:off x="265642" y="1441832"/>
            <a:ext cx="2190565" cy="446103"/>
          </a:xfrm>
          <a:prstGeom prst="homePlate">
            <a:avLst/>
          </a:prstGeom>
          <a:solidFill>
            <a:schemeClr val="accent4">
              <a:lumMod val="40000"/>
              <a:lumOff val="60000"/>
            </a:schemeClr>
          </a:solidFill>
          <a:ln>
            <a:solidFill>
              <a:srgbClr val="0000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8" name="Arrow: Pentagon 17">
            <a:extLst>
              <a:ext uri="{FF2B5EF4-FFF2-40B4-BE49-F238E27FC236}">
                <a16:creationId xmlns:a16="http://schemas.microsoft.com/office/drawing/2014/main" id="{0E43D5A1-963D-4095-98B1-F1272A9E53D3}"/>
              </a:ext>
            </a:extLst>
          </p:cNvPr>
          <p:cNvSpPr/>
          <p:nvPr/>
        </p:nvSpPr>
        <p:spPr>
          <a:xfrm>
            <a:off x="2495828" y="1456693"/>
            <a:ext cx="2190565" cy="446103"/>
          </a:xfrm>
          <a:prstGeom prst="homePlate">
            <a:avLst/>
          </a:prstGeom>
          <a:solidFill>
            <a:schemeClr val="accent4">
              <a:lumMod val="40000"/>
              <a:lumOff val="60000"/>
            </a:schemeClr>
          </a:solidFill>
          <a:ln>
            <a:solidFill>
              <a:srgbClr val="0000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9" name="Arrow: Pentagon 18">
            <a:extLst>
              <a:ext uri="{FF2B5EF4-FFF2-40B4-BE49-F238E27FC236}">
                <a16:creationId xmlns:a16="http://schemas.microsoft.com/office/drawing/2014/main" id="{4526E565-DD3C-45EB-B717-8102B6EC96A4}"/>
              </a:ext>
            </a:extLst>
          </p:cNvPr>
          <p:cNvSpPr/>
          <p:nvPr/>
        </p:nvSpPr>
        <p:spPr>
          <a:xfrm>
            <a:off x="4714024" y="1471948"/>
            <a:ext cx="2190565" cy="446103"/>
          </a:xfrm>
          <a:prstGeom prst="homePlate">
            <a:avLst/>
          </a:prstGeom>
          <a:solidFill>
            <a:schemeClr val="accent4">
              <a:lumMod val="40000"/>
              <a:lumOff val="60000"/>
            </a:schemeClr>
          </a:solidFill>
          <a:ln>
            <a:solidFill>
              <a:srgbClr val="0000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20" name="Arrow: Pentagon 19">
            <a:extLst>
              <a:ext uri="{FF2B5EF4-FFF2-40B4-BE49-F238E27FC236}">
                <a16:creationId xmlns:a16="http://schemas.microsoft.com/office/drawing/2014/main" id="{0E31A4A8-BFE3-4630-B8C4-A85D921367D6}"/>
              </a:ext>
            </a:extLst>
          </p:cNvPr>
          <p:cNvSpPr/>
          <p:nvPr/>
        </p:nvSpPr>
        <p:spPr>
          <a:xfrm>
            <a:off x="6941824" y="1471949"/>
            <a:ext cx="2190565" cy="446103"/>
          </a:xfrm>
          <a:prstGeom prst="homePlate">
            <a:avLst/>
          </a:prstGeom>
          <a:solidFill>
            <a:schemeClr val="accent4">
              <a:lumMod val="40000"/>
              <a:lumOff val="60000"/>
            </a:schemeClr>
          </a:solidFill>
          <a:ln>
            <a:solidFill>
              <a:srgbClr val="0000F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9" name="TextBox 8">
            <a:extLst>
              <a:ext uri="{FF2B5EF4-FFF2-40B4-BE49-F238E27FC236}">
                <a16:creationId xmlns:a16="http://schemas.microsoft.com/office/drawing/2014/main" id="{39BE01F1-5EC4-40D1-9E26-4B8328D5AD59}"/>
              </a:ext>
            </a:extLst>
          </p:cNvPr>
          <p:cNvSpPr txBox="1"/>
          <p:nvPr/>
        </p:nvSpPr>
        <p:spPr>
          <a:xfrm>
            <a:off x="40932" y="1459836"/>
            <a:ext cx="1970843" cy="323165"/>
          </a:xfrm>
          <a:prstGeom prst="rect">
            <a:avLst/>
          </a:prstGeom>
          <a:noFill/>
        </p:spPr>
        <p:txBody>
          <a:bodyPr wrap="square" rtlCol="0">
            <a:spAutoFit/>
          </a:bodyPr>
          <a:lstStyle/>
          <a:p>
            <a:pPr algn="ctr"/>
            <a:r>
              <a:rPr lang="en-US" sz="1500" b="1" dirty="0">
                <a:solidFill>
                  <a:srgbClr val="0000FF"/>
                </a:solidFill>
                <a:latin typeface="Meiryo UI" panose="020B0604030504040204" pitchFamily="34" charset="-128"/>
                <a:ea typeface="Meiryo UI" panose="020B0604030504040204" pitchFamily="34" charset="-128"/>
              </a:rPr>
              <a:t>MELTING</a:t>
            </a:r>
            <a:endParaRPr lang="en-ID" sz="1500" b="1" dirty="0">
              <a:solidFill>
                <a:srgbClr val="0000FF"/>
              </a:solidFill>
              <a:latin typeface="Meiryo UI" panose="020B0604030504040204" pitchFamily="34" charset="-128"/>
              <a:ea typeface="Meiryo UI" panose="020B0604030504040204" pitchFamily="34" charset="-128"/>
            </a:endParaRPr>
          </a:p>
        </p:txBody>
      </p:sp>
      <p:sp>
        <p:nvSpPr>
          <p:cNvPr id="22" name="TextBox 21">
            <a:extLst>
              <a:ext uri="{FF2B5EF4-FFF2-40B4-BE49-F238E27FC236}">
                <a16:creationId xmlns:a16="http://schemas.microsoft.com/office/drawing/2014/main" id="{850570CB-6545-49A5-B574-31B64ABB787D}"/>
              </a:ext>
            </a:extLst>
          </p:cNvPr>
          <p:cNvSpPr txBox="1"/>
          <p:nvPr/>
        </p:nvSpPr>
        <p:spPr>
          <a:xfrm>
            <a:off x="2359874" y="1509616"/>
            <a:ext cx="1976392" cy="323165"/>
          </a:xfrm>
          <a:prstGeom prst="rect">
            <a:avLst/>
          </a:prstGeom>
          <a:noFill/>
        </p:spPr>
        <p:txBody>
          <a:bodyPr wrap="square" rtlCol="0" anchor="ctr">
            <a:spAutoFit/>
          </a:bodyPr>
          <a:lstStyle/>
          <a:p>
            <a:pPr algn="ctr"/>
            <a:r>
              <a:rPr lang="en-US" sz="1500" b="1" dirty="0">
                <a:solidFill>
                  <a:srgbClr val="0000FF"/>
                </a:solidFill>
                <a:latin typeface="Meiryo UI" panose="020B0604030504040204" pitchFamily="34" charset="-128"/>
                <a:ea typeface="Meiryo UI" panose="020B0604030504040204" pitchFamily="34" charset="-128"/>
              </a:rPr>
              <a:t>MOLDING</a:t>
            </a:r>
            <a:endParaRPr lang="en-ID" sz="1500" b="1" dirty="0">
              <a:solidFill>
                <a:srgbClr val="0000FF"/>
              </a:solidFill>
              <a:latin typeface="Meiryo UI" panose="020B0604030504040204" pitchFamily="34" charset="-128"/>
              <a:ea typeface="Meiryo UI" panose="020B0604030504040204" pitchFamily="34" charset="-128"/>
            </a:endParaRPr>
          </a:p>
        </p:txBody>
      </p:sp>
      <p:sp>
        <p:nvSpPr>
          <p:cNvPr id="25" name="TextBox 24">
            <a:extLst>
              <a:ext uri="{FF2B5EF4-FFF2-40B4-BE49-F238E27FC236}">
                <a16:creationId xmlns:a16="http://schemas.microsoft.com/office/drawing/2014/main" id="{2AEB6F8D-33A1-4D3C-830B-470C5A295506}"/>
              </a:ext>
            </a:extLst>
          </p:cNvPr>
          <p:cNvSpPr txBox="1"/>
          <p:nvPr/>
        </p:nvSpPr>
        <p:spPr>
          <a:xfrm>
            <a:off x="4661770" y="1518990"/>
            <a:ext cx="1968624" cy="323165"/>
          </a:xfrm>
          <a:prstGeom prst="rect">
            <a:avLst/>
          </a:prstGeom>
          <a:noFill/>
        </p:spPr>
        <p:txBody>
          <a:bodyPr wrap="square" rtlCol="0">
            <a:spAutoFit/>
          </a:bodyPr>
          <a:lstStyle/>
          <a:p>
            <a:pPr algn="ctr"/>
            <a:r>
              <a:rPr lang="en-US" sz="1500" b="1" dirty="0">
                <a:solidFill>
                  <a:srgbClr val="0000FF"/>
                </a:solidFill>
                <a:latin typeface="Meiryo UI" panose="020B0604030504040204" pitchFamily="34" charset="-128"/>
                <a:ea typeface="Meiryo UI" panose="020B0604030504040204" pitchFamily="34" charset="-128"/>
              </a:rPr>
              <a:t>FINISHING</a:t>
            </a:r>
            <a:endParaRPr lang="en-ID" sz="1500" b="1" dirty="0">
              <a:solidFill>
                <a:srgbClr val="0000FF"/>
              </a:solidFill>
              <a:latin typeface="Meiryo UI" panose="020B0604030504040204" pitchFamily="34" charset="-128"/>
              <a:ea typeface="Meiryo UI" panose="020B0604030504040204" pitchFamily="34" charset="-128"/>
            </a:endParaRPr>
          </a:p>
        </p:txBody>
      </p:sp>
      <p:sp>
        <p:nvSpPr>
          <p:cNvPr id="26" name="TextBox 25">
            <a:extLst>
              <a:ext uri="{FF2B5EF4-FFF2-40B4-BE49-F238E27FC236}">
                <a16:creationId xmlns:a16="http://schemas.microsoft.com/office/drawing/2014/main" id="{4368FA75-132F-49AF-836C-BC2F472AE99E}"/>
              </a:ext>
            </a:extLst>
          </p:cNvPr>
          <p:cNvSpPr txBox="1"/>
          <p:nvPr/>
        </p:nvSpPr>
        <p:spPr>
          <a:xfrm>
            <a:off x="6862583" y="1411605"/>
            <a:ext cx="1992281" cy="553998"/>
          </a:xfrm>
          <a:prstGeom prst="rect">
            <a:avLst/>
          </a:prstGeom>
          <a:noFill/>
        </p:spPr>
        <p:txBody>
          <a:bodyPr wrap="square" rtlCol="0">
            <a:spAutoFit/>
          </a:bodyPr>
          <a:lstStyle/>
          <a:p>
            <a:pPr algn="ctr"/>
            <a:r>
              <a:rPr lang="en-US" sz="1500" b="1" dirty="0">
                <a:solidFill>
                  <a:srgbClr val="0000FF"/>
                </a:solidFill>
                <a:latin typeface="Meiryo UI" panose="020B0604030504040204" pitchFamily="34" charset="-128"/>
                <a:ea typeface="Meiryo UI" panose="020B0604030504040204" pitchFamily="34" charset="-128"/>
              </a:rPr>
              <a:t>HEAT TREATMENT</a:t>
            </a:r>
            <a:endParaRPr lang="en-ID" sz="1500" b="1" dirty="0">
              <a:solidFill>
                <a:srgbClr val="0000FF"/>
              </a:solidFill>
              <a:latin typeface="Meiryo UI" panose="020B0604030504040204" pitchFamily="34" charset="-128"/>
              <a:ea typeface="Meiryo UI" panose="020B0604030504040204" pitchFamily="34" charset="-128"/>
            </a:endParaRPr>
          </a:p>
        </p:txBody>
      </p:sp>
      <p:pic>
        <p:nvPicPr>
          <p:cNvPr id="21" name="Picture 20">
            <a:extLst>
              <a:ext uri="{FF2B5EF4-FFF2-40B4-BE49-F238E27FC236}">
                <a16:creationId xmlns:a16="http://schemas.microsoft.com/office/drawing/2014/main" id="{1B48545D-612B-4A14-B256-8FAA9B0C7321}"/>
              </a:ext>
            </a:extLst>
          </p:cNvPr>
          <p:cNvPicPr>
            <a:picLocks noChangeAspect="1"/>
          </p:cNvPicPr>
          <p:nvPr/>
        </p:nvPicPr>
        <p:blipFill>
          <a:blip r:embed="rId2"/>
          <a:stretch>
            <a:fillRect/>
          </a:stretch>
        </p:blipFill>
        <p:spPr>
          <a:xfrm>
            <a:off x="98719" y="1940275"/>
            <a:ext cx="2234028" cy="1163837"/>
          </a:xfrm>
          <a:prstGeom prst="ellipse">
            <a:avLst/>
          </a:prstGeom>
          <a:ln>
            <a:noFill/>
          </a:ln>
          <a:effectLst>
            <a:softEdge rad="112500"/>
          </a:effectLst>
        </p:spPr>
      </p:pic>
      <p:pic>
        <p:nvPicPr>
          <p:cNvPr id="35" name="Picture 34">
            <a:extLst>
              <a:ext uri="{FF2B5EF4-FFF2-40B4-BE49-F238E27FC236}">
                <a16:creationId xmlns:a16="http://schemas.microsoft.com/office/drawing/2014/main" id="{84A21A0B-90F4-43BD-A1CB-73FF73137249}"/>
              </a:ext>
            </a:extLst>
          </p:cNvPr>
          <p:cNvPicPr>
            <a:picLocks noChangeAspect="1"/>
          </p:cNvPicPr>
          <p:nvPr/>
        </p:nvPicPr>
        <p:blipFill>
          <a:blip r:embed="rId3"/>
          <a:stretch>
            <a:fillRect/>
          </a:stretch>
        </p:blipFill>
        <p:spPr>
          <a:xfrm>
            <a:off x="2401739" y="2029397"/>
            <a:ext cx="2171819" cy="1094672"/>
          </a:xfrm>
          <a:prstGeom prst="ellipse">
            <a:avLst/>
          </a:prstGeom>
          <a:ln>
            <a:noFill/>
          </a:ln>
          <a:effectLst>
            <a:softEdge rad="112500"/>
          </a:effectLst>
        </p:spPr>
      </p:pic>
      <p:pic>
        <p:nvPicPr>
          <p:cNvPr id="38" name="Picture 37">
            <a:extLst>
              <a:ext uri="{FF2B5EF4-FFF2-40B4-BE49-F238E27FC236}">
                <a16:creationId xmlns:a16="http://schemas.microsoft.com/office/drawing/2014/main" id="{B9308703-1896-4076-A83E-FE4E9D22A36E}"/>
              </a:ext>
            </a:extLst>
          </p:cNvPr>
          <p:cNvPicPr>
            <a:picLocks noChangeAspect="1"/>
          </p:cNvPicPr>
          <p:nvPr/>
        </p:nvPicPr>
        <p:blipFill>
          <a:blip r:embed="rId4"/>
          <a:stretch>
            <a:fillRect/>
          </a:stretch>
        </p:blipFill>
        <p:spPr>
          <a:xfrm>
            <a:off x="4685160" y="2065808"/>
            <a:ext cx="2190562" cy="1114756"/>
          </a:xfrm>
          <a:prstGeom prst="ellipse">
            <a:avLst/>
          </a:prstGeom>
          <a:ln>
            <a:noFill/>
          </a:ln>
          <a:effectLst>
            <a:softEdge rad="112500"/>
          </a:effectLst>
        </p:spPr>
      </p:pic>
      <p:pic>
        <p:nvPicPr>
          <p:cNvPr id="37" name="Picture 36">
            <a:extLst>
              <a:ext uri="{FF2B5EF4-FFF2-40B4-BE49-F238E27FC236}">
                <a16:creationId xmlns:a16="http://schemas.microsoft.com/office/drawing/2014/main" id="{435B8840-6A3C-42E9-B233-772D61CCD400}"/>
              </a:ext>
            </a:extLst>
          </p:cNvPr>
          <p:cNvPicPr>
            <a:picLocks noChangeAspect="1"/>
          </p:cNvPicPr>
          <p:nvPr/>
        </p:nvPicPr>
        <p:blipFill>
          <a:blip r:embed="rId5"/>
          <a:stretch>
            <a:fillRect/>
          </a:stretch>
        </p:blipFill>
        <p:spPr>
          <a:xfrm>
            <a:off x="6918044" y="2032324"/>
            <a:ext cx="2259848" cy="1094672"/>
          </a:xfrm>
          <a:prstGeom prst="ellipse">
            <a:avLst/>
          </a:prstGeom>
          <a:ln>
            <a:noFill/>
          </a:ln>
          <a:effectLst>
            <a:softEdge rad="112500"/>
          </a:effectLst>
        </p:spPr>
      </p:pic>
      <p:cxnSp>
        <p:nvCxnSpPr>
          <p:cNvPr id="42" name="Straight Connector 41">
            <a:extLst>
              <a:ext uri="{FF2B5EF4-FFF2-40B4-BE49-F238E27FC236}">
                <a16:creationId xmlns:a16="http://schemas.microsoft.com/office/drawing/2014/main" id="{A6E4C855-D081-4AA7-A052-2036D098494A}"/>
              </a:ext>
            </a:extLst>
          </p:cNvPr>
          <p:cNvCxnSpPr/>
          <p:nvPr/>
        </p:nvCxnSpPr>
        <p:spPr>
          <a:xfrm flipH="1">
            <a:off x="2401739" y="1830564"/>
            <a:ext cx="0" cy="270000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D9F4FD1-13D5-4558-BA44-B73C4F53DA21}"/>
              </a:ext>
            </a:extLst>
          </p:cNvPr>
          <p:cNvCxnSpPr/>
          <p:nvPr/>
        </p:nvCxnSpPr>
        <p:spPr>
          <a:xfrm flipH="1">
            <a:off x="4661770" y="1830564"/>
            <a:ext cx="0" cy="270000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3A80613B-A0DB-4B79-AA5A-EB035403D75D}"/>
              </a:ext>
            </a:extLst>
          </p:cNvPr>
          <p:cNvCxnSpPr/>
          <p:nvPr/>
        </p:nvCxnSpPr>
        <p:spPr>
          <a:xfrm flipH="1">
            <a:off x="6912580" y="1842155"/>
            <a:ext cx="0" cy="2700000"/>
          </a:xfrm>
          <a:prstGeom prst="line">
            <a:avLst/>
          </a:prstGeom>
          <a:ln w="19050">
            <a:solidFill>
              <a:srgbClr val="0000FF"/>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44FBA0AA-3AC6-4068-90ED-47DC1B7EDF40}"/>
              </a:ext>
            </a:extLst>
          </p:cNvPr>
          <p:cNvSpPr txBox="1"/>
          <p:nvPr/>
        </p:nvSpPr>
        <p:spPr>
          <a:xfrm>
            <a:off x="112713" y="3222428"/>
            <a:ext cx="2372282" cy="507831"/>
          </a:xfrm>
          <a:prstGeom prst="rect">
            <a:avLst/>
          </a:prstGeom>
          <a:noFill/>
        </p:spPr>
        <p:txBody>
          <a:bodyPr wrap="square" rtlCol="0">
            <a:spAutoFit/>
          </a:bodyPr>
          <a:lstStyle/>
          <a:p>
            <a:r>
              <a:rPr lang="en-US" sz="900" i="1" dirty="0">
                <a:latin typeface="Meiryo UI" panose="020B0604030504040204" pitchFamily="34" charset="-128"/>
                <a:ea typeface="Meiryo UI" panose="020B0604030504040204" pitchFamily="34" charset="-128"/>
              </a:rPr>
              <a:t>*</a:t>
            </a:r>
            <a:r>
              <a:rPr lang="en-US" sz="900" i="1" dirty="0" err="1">
                <a:latin typeface="Meiryo UI" panose="020B0604030504040204" pitchFamily="34" charset="-128"/>
                <a:ea typeface="Meiryo UI" panose="020B0604030504040204" pitchFamily="34" charset="-128"/>
              </a:rPr>
              <a:t>Energi</a:t>
            </a:r>
            <a:r>
              <a:rPr lang="en-US" sz="900" i="1" dirty="0">
                <a:latin typeface="Meiryo UI" panose="020B0604030504040204" pitchFamily="34" charset="-128"/>
                <a:ea typeface="Meiryo UI" panose="020B0604030504040204" pitchFamily="34" charset="-128"/>
              </a:rPr>
              <a:t> </a:t>
            </a:r>
            <a:r>
              <a:rPr lang="en-US" sz="900" i="1" dirty="0" err="1">
                <a:latin typeface="Meiryo UI" panose="020B0604030504040204" pitchFamily="34" charset="-128"/>
                <a:ea typeface="Meiryo UI" panose="020B0604030504040204" pitchFamily="34" charset="-128"/>
              </a:rPr>
              <a:t>Listrik</a:t>
            </a:r>
            <a:r>
              <a:rPr lang="en-US" sz="900" i="1" dirty="0">
                <a:latin typeface="Meiryo UI" panose="020B0604030504040204" pitchFamily="34" charset="-128"/>
                <a:ea typeface="Meiryo UI" panose="020B0604030504040204" pitchFamily="34" charset="-128"/>
              </a:rPr>
              <a:t> </a:t>
            </a:r>
            <a:r>
              <a:rPr lang="en-US" sz="900" i="1" dirty="0" err="1">
                <a:latin typeface="Meiryo UI" panose="020B0604030504040204" pitchFamily="34" charset="-128"/>
                <a:ea typeface="Meiryo UI" panose="020B0604030504040204" pitchFamily="34" charset="-128"/>
              </a:rPr>
              <a:t>diperlukan</a:t>
            </a:r>
            <a:r>
              <a:rPr lang="en-US" sz="900" i="1" dirty="0">
                <a:latin typeface="Meiryo UI" panose="020B0604030504040204" pitchFamily="34" charset="-128"/>
                <a:ea typeface="Meiryo UI" panose="020B0604030504040204" pitchFamily="34" charset="-128"/>
              </a:rPr>
              <a:t> </a:t>
            </a:r>
            <a:r>
              <a:rPr lang="en-US" sz="900" i="1" dirty="0" err="1">
                <a:latin typeface="Meiryo UI" panose="020B0604030504040204" pitchFamily="34" charset="-128"/>
                <a:ea typeface="Meiryo UI" panose="020B0604030504040204" pitchFamily="34" charset="-128"/>
              </a:rPr>
              <a:t>untuk</a:t>
            </a:r>
            <a:r>
              <a:rPr lang="en-US" sz="900" i="1" dirty="0">
                <a:latin typeface="Meiryo UI" panose="020B0604030504040204" pitchFamily="34" charset="-128"/>
                <a:ea typeface="Meiryo UI" panose="020B0604030504040204" pitchFamily="34" charset="-128"/>
              </a:rPr>
              <a:t> </a:t>
            </a:r>
            <a:r>
              <a:rPr lang="en-US" sz="900" i="1" dirty="0" err="1">
                <a:latin typeface="Meiryo UI" panose="020B0604030504040204" pitchFamily="34" charset="-128"/>
                <a:ea typeface="Meiryo UI" panose="020B0604030504040204" pitchFamily="34" charset="-128"/>
              </a:rPr>
              <a:t>melebur</a:t>
            </a:r>
            <a:r>
              <a:rPr lang="en-US" sz="900" i="1" dirty="0">
                <a:latin typeface="Meiryo UI" panose="020B0604030504040204" pitchFamily="34" charset="-128"/>
                <a:ea typeface="Meiryo UI" panose="020B0604030504040204" pitchFamily="34" charset="-128"/>
              </a:rPr>
              <a:t> raw material casting pada temperature </a:t>
            </a:r>
            <a:r>
              <a:rPr lang="en-US" sz="900" i="1" dirty="0" err="1">
                <a:latin typeface="Meiryo UI" panose="020B0604030504040204" pitchFamily="34" charset="-128"/>
                <a:ea typeface="Meiryo UI" panose="020B0604030504040204" pitchFamily="34" charset="-128"/>
              </a:rPr>
              <a:t>tertentu</a:t>
            </a:r>
            <a:r>
              <a:rPr lang="en-US" sz="900" i="1" dirty="0">
                <a:latin typeface="Meiryo UI" panose="020B0604030504040204" pitchFamily="34" charset="-128"/>
                <a:ea typeface="Meiryo UI" panose="020B0604030504040204" pitchFamily="34" charset="-128"/>
              </a:rPr>
              <a:t>.</a:t>
            </a:r>
            <a:endParaRPr lang="en-ID" sz="900" i="1" dirty="0">
              <a:latin typeface="Meiryo UI" panose="020B0604030504040204" pitchFamily="34" charset="-128"/>
              <a:ea typeface="Meiryo UI" panose="020B0604030504040204" pitchFamily="34" charset="-128"/>
            </a:endParaRPr>
          </a:p>
        </p:txBody>
      </p:sp>
      <p:sp>
        <p:nvSpPr>
          <p:cNvPr id="54" name="TextBox 53">
            <a:extLst>
              <a:ext uri="{FF2B5EF4-FFF2-40B4-BE49-F238E27FC236}">
                <a16:creationId xmlns:a16="http://schemas.microsoft.com/office/drawing/2014/main" id="{01CAAC58-D775-48DE-B464-DFEE281781F5}"/>
              </a:ext>
            </a:extLst>
          </p:cNvPr>
          <p:cNvSpPr txBox="1"/>
          <p:nvPr/>
        </p:nvSpPr>
        <p:spPr>
          <a:xfrm>
            <a:off x="6912580" y="3276628"/>
            <a:ext cx="2259330" cy="507831"/>
          </a:xfrm>
          <a:prstGeom prst="rect">
            <a:avLst/>
          </a:prstGeom>
          <a:noFill/>
        </p:spPr>
        <p:txBody>
          <a:bodyPr wrap="square" rtlCol="0">
            <a:spAutoFit/>
          </a:bodyPr>
          <a:lstStyle/>
          <a:p>
            <a:r>
              <a:rPr lang="en-US" sz="900" i="1" dirty="0">
                <a:latin typeface="Meiryo UI" panose="020B0604030504040204" pitchFamily="34" charset="-128"/>
                <a:ea typeface="Meiryo UI" panose="020B0604030504040204" pitchFamily="34" charset="-128"/>
              </a:rPr>
              <a:t>*</a:t>
            </a:r>
            <a:r>
              <a:rPr lang="en-US" sz="900" i="1" dirty="0" err="1">
                <a:latin typeface="Meiryo UI" panose="020B0604030504040204" pitchFamily="34" charset="-128"/>
                <a:ea typeface="Meiryo UI" panose="020B0604030504040204" pitchFamily="34" charset="-128"/>
              </a:rPr>
              <a:t>Pemanasan</a:t>
            </a:r>
            <a:r>
              <a:rPr lang="en-US" sz="900" i="1" dirty="0">
                <a:latin typeface="Meiryo UI" panose="020B0604030504040204" pitchFamily="34" charset="-128"/>
                <a:ea typeface="Meiryo UI" panose="020B0604030504040204" pitchFamily="34" charset="-128"/>
              </a:rPr>
              <a:t> </a:t>
            </a:r>
            <a:r>
              <a:rPr lang="en-US" sz="900" i="1" dirty="0" err="1">
                <a:latin typeface="Meiryo UI" panose="020B0604030504040204" pitchFamily="34" charset="-128"/>
                <a:ea typeface="Meiryo UI" panose="020B0604030504040204" pitchFamily="34" charset="-128"/>
              </a:rPr>
              <a:t>produk</a:t>
            </a:r>
            <a:r>
              <a:rPr lang="en-US" sz="900" i="1" dirty="0">
                <a:latin typeface="Meiryo UI" panose="020B0604030504040204" pitchFamily="34" charset="-128"/>
                <a:ea typeface="Meiryo UI" panose="020B0604030504040204" pitchFamily="34" charset="-128"/>
              </a:rPr>
              <a:t> pada </a:t>
            </a:r>
            <a:r>
              <a:rPr lang="en-US" sz="900" i="1" dirty="0" err="1">
                <a:latin typeface="Meiryo UI" panose="020B0604030504040204" pitchFamily="34" charset="-128"/>
                <a:ea typeface="Meiryo UI" panose="020B0604030504040204" pitchFamily="34" charset="-128"/>
              </a:rPr>
              <a:t>suhu</a:t>
            </a:r>
            <a:r>
              <a:rPr lang="en-US" sz="900" i="1" dirty="0">
                <a:latin typeface="Meiryo UI" panose="020B0604030504040204" pitchFamily="34" charset="-128"/>
                <a:ea typeface="Meiryo UI" panose="020B0604030504040204" pitchFamily="34" charset="-128"/>
              </a:rPr>
              <a:t> </a:t>
            </a:r>
            <a:r>
              <a:rPr lang="en-US" sz="900" i="1" dirty="0" err="1">
                <a:latin typeface="Meiryo UI" panose="020B0604030504040204" pitchFamily="34" charset="-128"/>
                <a:ea typeface="Meiryo UI" panose="020B0604030504040204" pitchFamily="34" charset="-128"/>
              </a:rPr>
              <a:t>tertentu</a:t>
            </a:r>
            <a:r>
              <a:rPr lang="en-US" sz="900" i="1" dirty="0">
                <a:latin typeface="Meiryo UI" panose="020B0604030504040204" pitchFamily="34" charset="-128"/>
                <a:ea typeface="Meiryo UI" panose="020B0604030504040204" pitchFamily="34" charset="-128"/>
              </a:rPr>
              <a:t> </a:t>
            </a:r>
            <a:r>
              <a:rPr lang="en-US" sz="900" i="1" dirty="0" err="1">
                <a:latin typeface="Meiryo UI" panose="020B0604030504040204" pitchFamily="34" charset="-128"/>
                <a:ea typeface="Meiryo UI" panose="020B0604030504040204" pitchFamily="34" charset="-128"/>
              </a:rPr>
              <a:t>didapatkan</a:t>
            </a:r>
            <a:r>
              <a:rPr lang="en-US" sz="900" i="1" dirty="0">
                <a:latin typeface="Meiryo UI" panose="020B0604030504040204" pitchFamily="34" charset="-128"/>
                <a:ea typeface="Meiryo UI" panose="020B0604030504040204" pitchFamily="34" charset="-128"/>
              </a:rPr>
              <a:t> </a:t>
            </a:r>
            <a:r>
              <a:rPr lang="en-US" sz="900" i="1" dirty="0" err="1">
                <a:latin typeface="Meiryo UI" panose="020B0604030504040204" pitchFamily="34" charset="-128"/>
                <a:ea typeface="Meiryo UI" panose="020B0604030504040204" pitchFamily="34" charset="-128"/>
              </a:rPr>
              <a:t>dari</a:t>
            </a:r>
            <a:r>
              <a:rPr lang="en-US" sz="900" i="1" dirty="0">
                <a:latin typeface="Meiryo UI" panose="020B0604030504040204" pitchFamily="34" charset="-128"/>
                <a:ea typeface="Meiryo UI" panose="020B0604030504040204" pitchFamily="34" charset="-128"/>
              </a:rPr>
              <a:t> </a:t>
            </a:r>
            <a:r>
              <a:rPr lang="en-US" sz="900" i="1" dirty="0" err="1">
                <a:latin typeface="Meiryo UI" panose="020B0604030504040204" pitchFamily="34" charset="-128"/>
                <a:ea typeface="Meiryo UI" panose="020B0604030504040204" pitchFamily="34" charset="-128"/>
              </a:rPr>
              <a:t>sumber</a:t>
            </a:r>
            <a:r>
              <a:rPr lang="en-US" sz="900" i="1" dirty="0">
                <a:latin typeface="Meiryo UI" panose="020B0604030504040204" pitchFamily="34" charset="-128"/>
                <a:ea typeface="Meiryo UI" panose="020B0604030504040204" pitchFamily="34" charset="-128"/>
              </a:rPr>
              <a:t> </a:t>
            </a:r>
            <a:r>
              <a:rPr lang="en-US" sz="900" i="1" dirty="0" err="1">
                <a:latin typeface="Meiryo UI" panose="020B0604030504040204" pitchFamily="34" charset="-128"/>
                <a:ea typeface="Meiryo UI" panose="020B0604030504040204" pitchFamily="34" charset="-128"/>
              </a:rPr>
              <a:t>Energi</a:t>
            </a:r>
            <a:r>
              <a:rPr lang="en-US" sz="900" i="1" dirty="0">
                <a:latin typeface="Meiryo UI" panose="020B0604030504040204" pitchFamily="34" charset="-128"/>
                <a:ea typeface="Meiryo UI" panose="020B0604030504040204" pitchFamily="34" charset="-128"/>
              </a:rPr>
              <a:t> </a:t>
            </a:r>
            <a:r>
              <a:rPr lang="en-US" sz="900" i="1" dirty="0" err="1">
                <a:latin typeface="Meiryo UI" panose="020B0604030504040204" pitchFamily="34" charset="-128"/>
                <a:ea typeface="Meiryo UI" panose="020B0604030504040204" pitchFamily="34" charset="-128"/>
              </a:rPr>
              <a:t>Listrik</a:t>
            </a:r>
            <a:r>
              <a:rPr lang="en-US" sz="900" i="1" dirty="0">
                <a:latin typeface="Meiryo UI" panose="020B0604030504040204" pitchFamily="34" charset="-128"/>
                <a:ea typeface="Meiryo UI" panose="020B0604030504040204" pitchFamily="34" charset="-128"/>
              </a:rPr>
              <a:t> </a:t>
            </a:r>
            <a:r>
              <a:rPr lang="en-US" sz="900" i="1" dirty="0" err="1">
                <a:latin typeface="Meiryo UI" panose="020B0604030504040204" pitchFamily="34" charset="-128"/>
                <a:ea typeface="Meiryo UI" panose="020B0604030504040204" pitchFamily="34" charset="-128"/>
              </a:rPr>
              <a:t>atau</a:t>
            </a:r>
            <a:r>
              <a:rPr lang="en-US" sz="900" i="1" dirty="0">
                <a:latin typeface="Meiryo UI" panose="020B0604030504040204" pitchFamily="34" charset="-128"/>
                <a:ea typeface="Meiryo UI" panose="020B0604030504040204" pitchFamily="34" charset="-128"/>
              </a:rPr>
              <a:t> Gas.</a:t>
            </a:r>
            <a:endParaRPr lang="en-ID" sz="900" i="1" dirty="0">
              <a:latin typeface="Meiryo UI" panose="020B0604030504040204" pitchFamily="34" charset="-128"/>
              <a:ea typeface="Meiryo UI" panose="020B0604030504040204" pitchFamily="34" charset="-128"/>
            </a:endParaRPr>
          </a:p>
        </p:txBody>
      </p:sp>
      <p:sp>
        <p:nvSpPr>
          <p:cNvPr id="55" name="TextBox 54">
            <a:extLst>
              <a:ext uri="{FF2B5EF4-FFF2-40B4-BE49-F238E27FC236}">
                <a16:creationId xmlns:a16="http://schemas.microsoft.com/office/drawing/2014/main" id="{7FC55D01-153C-423A-AE2F-1B4F43E2E2D6}"/>
              </a:ext>
            </a:extLst>
          </p:cNvPr>
          <p:cNvSpPr txBox="1"/>
          <p:nvPr/>
        </p:nvSpPr>
        <p:spPr>
          <a:xfrm>
            <a:off x="4682494" y="3269477"/>
            <a:ext cx="2259330" cy="507831"/>
          </a:xfrm>
          <a:prstGeom prst="rect">
            <a:avLst/>
          </a:prstGeom>
          <a:noFill/>
        </p:spPr>
        <p:txBody>
          <a:bodyPr wrap="square" rtlCol="0">
            <a:spAutoFit/>
          </a:bodyPr>
          <a:lstStyle/>
          <a:p>
            <a:r>
              <a:rPr lang="en-US" sz="900" i="1" dirty="0">
                <a:latin typeface="Meiryo UI" panose="020B0604030504040204" pitchFamily="34" charset="-128"/>
                <a:ea typeface="Meiryo UI" panose="020B0604030504040204" pitchFamily="34" charset="-128"/>
              </a:rPr>
              <a:t>*</a:t>
            </a:r>
            <a:r>
              <a:rPr lang="en-US" sz="900" i="1" dirty="0" err="1">
                <a:latin typeface="Meiryo UI" panose="020B0604030504040204" pitchFamily="34" charset="-128"/>
                <a:ea typeface="Meiryo UI" panose="020B0604030504040204" pitchFamily="34" charset="-128"/>
              </a:rPr>
              <a:t>Umumnya</a:t>
            </a:r>
            <a:r>
              <a:rPr lang="en-US" sz="900" i="1" dirty="0">
                <a:latin typeface="Meiryo UI" panose="020B0604030504040204" pitchFamily="34" charset="-128"/>
                <a:ea typeface="Meiryo UI" panose="020B0604030504040204" pitchFamily="34" charset="-128"/>
              </a:rPr>
              <a:t> </a:t>
            </a:r>
            <a:r>
              <a:rPr lang="en-US" sz="900" i="1" dirty="0" err="1">
                <a:latin typeface="Meiryo UI" panose="020B0604030504040204" pitchFamily="34" charset="-128"/>
                <a:ea typeface="Meiryo UI" panose="020B0604030504040204" pitchFamily="34" charset="-128"/>
              </a:rPr>
              <a:t>digunakan</a:t>
            </a:r>
            <a:r>
              <a:rPr lang="en-US" sz="900" i="1" dirty="0">
                <a:latin typeface="Meiryo UI" panose="020B0604030504040204" pitchFamily="34" charset="-128"/>
                <a:ea typeface="Meiryo UI" panose="020B0604030504040204" pitchFamily="34" charset="-128"/>
              </a:rPr>
              <a:t> pada proses welding, gouging &amp; juga grinding yang </a:t>
            </a:r>
            <a:r>
              <a:rPr lang="en-US" sz="900" i="1" dirty="0" err="1">
                <a:latin typeface="Meiryo UI" panose="020B0604030504040204" pitchFamily="34" charset="-128"/>
                <a:ea typeface="Meiryo UI" panose="020B0604030504040204" pitchFamily="34" charset="-128"/>
              </a:rPr>
              <a:t>bersumber</a:t>
            </a:r>
            <a:r>
              <a:rPr lang="en-US" sz="900" i="1" dirty="0">
                <a:latin typeface="Meiryo UI" panose="020B0604030504040204" pitchFamily="34" charset="-128"/>
                <a:ea typeface="Meiryo UI" panose="020B0604030504040204" pitchFamily="34" charset="-128"/>
              </a:rPr>
              <a:t> </a:t>
            </a:r>
            <a:r>
              <a:rPr lang="en-US" sz="900" i="1" dirty="0" err="1">
                <a:latin typeface="Meiryo UI" panose="020B0604030504040204" pitchFamily="34" charset="-128"/>
                <a:ea typeface="Meiryo UI" panose="020B0604030504040204" pitchFamily="34" charset="-128"/>
              </a:rPr>
              <a:t>dari</a:t>
            </a:r>
            <a:r>
              <a:rPr lang="en-US" sz="900" i="1" dirty="0">
                <a:latin typeface="Meiryo UI" panose="020B0604030504040204" pitchFamily="34" charset="-128"/>
                <a:ea typeface="Meiryo UI" panose="020B0604030504040204" pitchFamily="34" charset="-128"/>
              </a:rPr>
              <a:t> </a:t>
            </a:r>
            <a:r>
              <a:rPr lang="en-US" sz="900" i="1" dirty="0" err="1">
                <a:latin typeface="Meiryo UI" panose="020B0604030504040204" pitchFamily="34" charset="-128"/>
                <a:ea typeface="Meiryo UI" panose="020B0604030504040204" pitchFamily="34" charset="-128"/>
              </a:rPr>
              <a:t>Energi</a:t>
            </a:r>
            <a:r>
              <a:rPr lang="en-US" sz="900" i="1" dirty="0">
                <a:latin typeface="Meiryo UI" panose="020B0604030504040204" pitchFamily="34" charset="-128"/>
                <a:ea typeface="Meiryo UI" panose="020B0604030504040204" pitchFamily="34" charset="-128"/>
              </a:rPr>
              <a:t> </a:t>
            </a:r>
            <a:r>
              <a:rPr lang="en-US" sz="900" i="1" dirty="0" err="1">
                <a:latin typeface="Meiryo UI" panose="020B0604030504040204" pitchFamily="34" charset="-128"/>
                <a:ea typeface="Meiryo UI" panose="020B0604030504040204" pitchFamily="34" charset="-128"/>
              </a:rPr>
              <a:t>Listrik</a:t>
            </a:r>
            <a:r>
              <a:rPr lang="en-US" sz="900" i="1" dirty="0">
                <a:latin typeface="Meiryo UI" panose="020B0604030504040204" pitchFamily="34" charset="-128"/>
                <a:ea typeface="Meiryo UI" panose="020B0604030504040204" pitchFamily="34" charset="-128"/>
              </a:rPr>
              <a:t>.</a:t>
            </a:r>
            <a:endParaRPr lang="en-ID" sz="900" i="1" dirty="0">
              <a:latin typeface="Meiryo UI" panose="020B0604030504040204" pitchFamily="34" charset="-128"/>
              <a:ea typeface="Meiryo UI" panose="020B0604030504040204" pitchFamily="34" charset="-128"/>
            </a:endParaRPr>
          </a:p>
        </p:txBody>
      </p:sp>
      <p:sp>
        <p:nvSpPr>
          <p:cNvPr id="56" name="TextBox 55">
            <a:extLst>
              <a:ext uri="{FF2B5EF4-FFF2-40B4-BE49-F238E27FC236}">
                <a16:creationId xmlns:a16="http://schemas.microsoft.com/office/drawing/2014/main" id="{39A2C374-78AC-404D-853F-CA9B909DC5A4}"/>
              </a:ext>
            </a:extLst>
          </p:cNvPr>
          <p:cNvSpPr txBox="1"/>
          <p:nvPr/>
        </p:nvSpPr>
        <p:spPr>
          <a:xfrm>
            <a:off x="2461445" y="3208596"/>
            <a:ext cx="2259330" cy="507831"/>
          </a:xfrm>
          <a:prstGeom prst="rect">
            <a:avLst/>
          </a:prstGeom>
          <a:noFill/>
        </p:spPr>
        <p:txBody>
          <a:bodyPr wrap="square" rtlCol="0">
            <a:spAutoFit/>
          </a:bodyPr>
          <a:lstStyle/>
          <a:p>
            <a:r>
              <a:rPr lang="en-US" sz="900" i="1" dirty="0">
                <a:latin typeface="Meiryo UI" panose="020B0604030504040204" pitchFamily="34" charset="-128"/>
                <a:ea typeface="Meiryo UI" panose="020B0604030504040204" pitchFamily="34" charset="-128"/>
              </a:rPr>
              <a:t>*</a:t>
            </a:r>
            <a:r>
              <a:rPr lang="en-US" sz="900" i="1" dirty="0" err="1">
                <a:latin typeface="Meiryo UI" panose="020B0604030504040204" pitchFamily="34" charset="-128"/>
                <a:ea typeface="Meiryo UI" panose="020B0604030504040204" pitchFamily="34" charset="-128"/>
              </a:rPr>
              <a:t>Energi</a:t>
            </a:r>
            <a:r>
              <a:rPr lang="en-US" sz="900" i="1" dirty="0">
                <a:latin typeface="Meiryo UI" panose="020B0604030504040204" pitchFamily="34" charset="-128"/>
                <a:ea typeface="Meiryo UI" panose="020B0604030504040204" pitchFamily="34" charset="-128"/>
              </a:rPr>
              <a:t> </a:t>
            </a:r>
            <a:r>
              <a:rPr lang="en-US" sz="900" i="1" dirty="0" err="1">
                <a:latin typeface="Meiryo UI" panose="020B0604030504040204" pitchFamily="34" charset="-128"/>
                <a:ea typeface="Meiryo UI" panose="020B0604030504040204" pitchFamily="34" charset="-128"/>
              </a:rPr>
              <a:t>Listrik</a:t>
            </a:r>
            <a:r>
              <a:rPr lang="en-US" sz="900" i="1" dirty="0">
                <a:latin typeface="Meiryo UI" panose="020B0604030504040204" pitchFamily="34" charset="-128"/>
                <a:ea typeface="Meiryo UI" panose="020B0604030504040204" pitchFamily="34" charset="-128"/>
              </a:rPr>
              <a:t> </a:t>
            </a:r>
            <a:r>
              <a:rPr lang="en-US" sz="900" i="1" dirty="0" err="1">
                <a:latin typeface="Meiryo UI" panose="020B0604030504040204" pitchFamily="34" charset="-128"/>
                <a:ea typeface="Meiryo UI" panose="020B0604030504040204" pitchFamily="34" charset="-128"/>
              </a:rPr>
              <a:t>diperlukan</a:t>
            </a:r>
            <a:r>
              <a:rPr lang="en-US" sz="900" i="1" dirty="0">
                <a:latin typeface="Meiryo UI" panose="020B0604030504040204" pitchFamily="34" charset="-128"/>
                <a:ea typeface="Meiryo UI" panose="020B0604030504040204" pitchFamily="34" charset="-128"/>
              </a:rPr>
              <a:t> </a:t>
            </a:r>
            <a:r>
              <a:rPr lang="en-US" sz="900" i="1" dirty="0" err="1">
                <a:latin typeface="Meiryo UI" panose="020B0604030504040204" pitchFamily="34" charset="-128"/>
                <a:ea typeface="Meiryo UI" panose="020B0604030504040204" pitchFamily="34" charset="-128"/>
              </a:rPr>
              <a:t>untuk</a:t>
            </a:r>
            <a:r>
              <a:rPr lang="en-US" sz="900" i="1" dirty="0">
                <a:latin typeface="Meiryo UI" panose="020B0604030504040204" pitchFamily="34" charset="-128"/>
                <a:ea typeface="Meiryo UI" panose="020B0604030504040204" pitchFamily="34" charset="-128"/>
              </a:rPr>
              <a:t> </a:t>
            </a:r>
            <a:r>
              <a:rPr lang="en-US" sz="900" i="1" dirty="0" err="1">
                <a:latin typeface="Meiryo UI" panose="020B0604030504040204" pitchFamily="34" charset="-128"/>
                <a:ea typeface="Meiryo UI" panose="020B0604030504040204" pitchFamily="34" charset="-128"/>
              </a:rPr>
              <a:t>menggerakkan</a:t>
            </a:r>
            <a:r>
              <a:rPr lang="en-US" sz="900" i="1" dirty="0">
                <a:latin typeface="Meiryo UI" panose="020B0604030504040204" pitchFamily="34" charset="-128"/>
                <a:ea typeface="Meiryo UI" panose="020B0604030504040204" pitchFamily="34" charset="-128"/>
              </a:rPr>
              <a:t> </a:t>
            </a:r>
            <a:r>
              <a:rPr lang="en-US" sz="900" i="1" dirty="0" err="1">
                <a:latin typeface="Meiryo UI" panose="020B0604030504040204" pitchFamily="34" charset="-128"/>
                <a:ea typeface="Meiryo UI" panose="020B0604030504040204" pitchFamily="34" charset="-128"/>
              </a:rPr>
              <a:t>mesin-mesin</a:t>
            </a:r>
            <a:r>
              <a:rPr lang="en-US" sz="900" i="1" dirty="0">
                <a:latin typeface="Meiryo UI" panose="020B0604030504040204" pitchFamily="34" charset="-128"/>
                <a:ea typeface="Meiryo UI" panose="020B0604030504040204" pitchFamily="34" charset="-128"/>
              </a:rPr>
              <a:t> (mixer </a:t>
            </a:r>
            <a:r>
              <a:rPr lang="en-US" sz="900" i="1" dirty="0" err="1">
                <a:latin typeface="Meiryo UI" panose="020B0604030504040204" pitchFamily="34" charset="-128"/>
                <a:ea typeface="Meiryo UI" panose="020B0604030504040204" pitchFamily="34" charset="-128"/>
              </a:rPr>
              <a:t>pasir</a:t>
            </a:r>
            <a:r>
              <a:rPr lang="en-US" sz="900" i="1" dirty="0">
                <a:latin typeface="Meiryo UI" panose="020B0604030504040204" pitchFamily="34" charset="-128"/>
                <a:ea typeface="Meiryo UI" panose="020B0604030504040204" pitchFamily="34" charset="-128"/>
              </a:rPr>
              <a:t>, conveyor, crane, compressor).</a:t>
            </a:r>
            <a:endParaRPr lang="en-ID" sz="900" i="1" dirty="0">
              <a:latin typeface="Meiryo UI" panose="020B0604030504040204" pitchFamily="34" charset="-128"/>
              <a:ea typeface="Meiryo UI" panose="020B0604030504040204" pitchFamily="34" charset="-128"/>
            </a:endParaRPr>
          </a:p>
        </p:txBody>
      </p:sp>
      <p:graphicFrame>
        <p:nvGraphicFramePr>
          <p:cNvPr id="2" name="Table 1">
            <a:extLst>
              <a:ext uri="{FF2B5EF4-FFF2-40B4-BE49-F238E27FC236}">
                <a16:creationId xmlns:a16="http://schemas.microsoft.com/office/drawing/2014/main" id="{3864109C-0F2B-4587-9F4A-540404429063}"/>
              </a:ext>
            </a:extLst>
          </p:cNvPr>
          <p:cNvGraphicFramePr>
            <a:graphicFrameLocks noGrp="1"/>
          </p:cNvGraphicFramePr>
          <p:nvPr/>
        </p:nvGraphicFramePr>
        <p:xfrm>
          <a:off x="198711" y="3853740"/>
          <a:ext cx="2142656" cy="548640"/>
        </p:xfrm>
        <a:graphic>
          <a:graphicData uri="http://schemas.openxmlformats.org/drawingml/2006/table">
            <a:tbl>
              <a:tblPr firstRow="1" bandRow="1">
                <a:tableStyleId>{E8B1032C-EA38-4F05-BA0D-38AFFFC7BED3}</a:tableStyleId>
              </a:tblPr>
              <a:tblGrid>
                <a:gridCol w="779501">
                  <a:extLst>
                    <a:ext uri="{9D8B030D-6E8A-4147-A177-3AD203B41FA5}">
                      <a16:colId xmlns:a16="http://schemas.microsoft.com/office/drawing/2014/main" val="4243322836"/>
                    </a:ext>
                  </a:extLst>
                </a:gridCol>
                <a:gridCol w="1363155">
                  <a:extLst>
                    <a:ext uri="{9D8B030D-6E8A-4147-A177-3AD203B41FA5}">
                      <a16:colId xmlns:a16="http://schemas.microsoft.com/office/drawing/2014/main" val="2404561752"/>
                    </a:ext>
                  </a:extLst>
                </a:gridCol>
              </a:tblGrid>
              <a:tr h="205740">
                <a:tc>
                  <a:txBody>
                    <a:bodyPr/>
                    <a:lstStyle/>
                    <a:p>
                      <a:r>
                        <a:rPr lang="en-US" sz="900" b="1" dirty="0" err="1"/>
                        <a:t>Energi</a:t>
                      </a:r>
                      <a:r>
                        <a:rPr lang="en-US" sz="900" b="1" dirty="0"/>
                        <a:t> Input</a:t>
                      </a:r>
                    </a:p>
                  </a:txBody>
                  <a:tcPr marL="68580" marR="68580" marT="34290" marB="34290"/>
                </a:tc>
                <a:tc>
                  <a:txBody>
                    <a:bodyPr/>
                    <a:lstStyle/>
                    <a:p>
                      <a:r>
                        <a:rPr lang="en-US" sz="900" b="1" dirty="0" err="1"/>
                        <a:t>Listrik</a:t>
                      </a:r>
                      <a:endParaRPr lang="en-US" sz="900" b="1" dirty="0"/>
                    </a:p>
                  </a:txBody>
                  <a:tcPr marL="68580" marR="68580" marT="34290" marB="34290"/>
                </a:tc>
                <a:extLst>
                  <a:ext uri="{0D108BD9-81ED-4DB2-BD59-A6C34878D82A}">
                    <a16:rowId xmlns:a16="http://schemas.microsoft.com/office/drawing/2014/main" val="3340679523"/>
                  </a:ext>
                </a:extLst>
              </a:tr>
              <a:tr h="342900">
                <a:tc>
                  <a:txBody>
                    <a:bodyPr/>
                    <a:lstStyle/>
                    <a:p>
                      <a:r>
                        <a:rPr lang="en-US" sz="900" b="1" dirty="0"/>
                        <a:t>Effect</a:t>
                      </a:r>
                    </a:p>
                  </a:txBody>
                  <a:tcPr marL="68580" marR="68580" marT="34290" marB="34290"/>
                </a:tc>
                <a:tc>
                  <a:txBody>
                    <a:bodyPr/>
                    <a:lstStyle/>
                    <a:p>
                      <a:pPr marL="0" indent="0">
                        <a:buFontTx/>
                        <a:buNone/>
                      </a:pPr>
                      <a:r>
                        <a:rPr lang="en-US" sz="900" b="1" dirty="0">
                          <a:solidFill>
                            <a:srgbClr val="FF0000"/>
                          </a:solidFill>
                        </a:rPr>
                        <a:t>Excess </a:t>
                      </a:r>
                      <a:r>
                        <a:rPr lang="en-US" sz="900" b="1" dirty="0">
                          <a:solidFill>
                            <a:srgbClr val="FF0000"/>
                          </a:solidFill>
                          <a:sym typeface="Wingdings" panose="05000000000000000000" pitchFamily="2" charset="2"/>
                        </a:rPr>
                        <a:t> </a:t>
                      </a:r>
                      <a:r>
                        <a:rPr lang="en-US" sz="900" b="1" dirty="0" err="1">
                          <a:solidFill>
                            <a:srgbClr val="FF0000"/>
                          </a:solidFill>
                          <a:sym typeface="Wingdings" panose="05000000000000000000" pitchFamily="2" charset="2"/>
                        </a:rPr>
                        <a:t>Panas</a:t>
                      </a:r>
                      <a:endParaRPr lang="en-US" sz="900" b="1" dirty="0">
                        <a:solidFill>
                          <a:srgbClr val="FF0000"/>
                        </a:solidFill>
                        <a:sym typeface="Wingdings" panose="05000000000000000000" pitchFamily="2" charset="2"/>
                      </a:endParaRPr>
                    </a:p>
                    <a:p>
                      <a:pPr marL="0" indent="0">
                        <a:buFontTx/>
                        <a:buNone/>
                      </a:pPr>
                      <a:r>
                        <a:rPr lang="en-US" sz="900" b="1" dirty="0">
                          <a:solidFill>
                            <a:srgbClr val="0000CC"/>
                          </a:solidFill>
                          <a:sym typeface="Wingdings" panose="05000000000000000000" pitchFamily="2" charset="2"/>
                        </a:rPr>
                        <a:t>Waste  Dust, Slag</a:t>
                      </a:r>
                      <a:endParaRPr lang="en-US" sz="900" b="1" dirty="0">
                        <a:solidFill>
                          <a:srgbClr val="0000CC"/>
                        </a:solidFill>
                      </a:endParaRPr>
                    </a:p>
                  </a:txBody>
                  <a:tcPr marL="68580" marR="68580" marT="34290" marB="34290"/>
                </a:tc>
                <a:extLst>
                  <a:ext uri="{0D108BD9-81ED-4DB2-BD59-A6C34878D82A}">
                    <a16:rowId xmlns:a16="http://schemas.microsoft.com/office/drawing/2014/main" val="1978275306"/>
                  </a:ext>
                </a:extLst>
              </a:tr>
            </a:tbl>
          </a:graphicData>
        </a:graphic>
      </p:graphicFrame>
      <p:graphicFrame>
        <p:nvGraphicFramePr>
          <p:cNvPr id="41" name="Table 40">
            <a:extLst>
              <a:ext uri="{FF2B5EF4-FFF2-40B4-BE49-F238E27FC236}">
                <a16:creationId xmlns:a16="http://schemas.microsoft.com/office/drawing/2014/main" id="{9630EA22-4FF2-42AB-9BD2-719C079BA9CA}"/>
              </a:ext>
            </a:extLst>
          </p:cNvPr>
          <p:cNvGraphicFramePr>
            <a:graphicFrameLocks noGrp="1"/>
          </p:cNvGraphicFramePr>
          <p:nvPr/>
        </p:nvGraphicFramePr>
        <p:xfrm>
          <a:off x="2461177" y="3871472"/>
          <a:ext cx="2142656" cy="548640"/>
        </p:xfrm>
        <a:graphic>
          <a:graphicData uri="http://schemas.openxmlformats.org/drawingml/2006/table">
            <a:tbl>
              <a:tblPr firstRow="1" bandRow="1">
                <a:tableStyleId>{E8B1032C-EA38-4F05-BA0D-38AFFFC7BED3}</a:tableStyleId>
              </a:tblPr>
              <a:tblGrid>
                <a:gridCol w="779501">
                  <a:extLst>
                    <a:ext uri="{9D8B030D-6E8A-4147-A177-3AD203B41FA5}">
                      <a16:colId xmlns:a16="http://schemas.microsoft.com/office/drawing/2014/main" val="4243322836"/>
                    </a:ext>
                  </a:extLst>
                </a:gridCol>
                <a:gridCol w="1363155">
                  <a:extLst>
                    <a:ext uri="{9D8B030D-6E8A-4147-A177-3AD203B41FA5}">
                      <a16:colId xmlns:a16="http://schemas.microsoft.com/office/drawing/2014/main" val="2404561752"/>
                    </a:ext>
                  </a:extLst>
                </a:gridCol>
              </a:tblGrid>
              <a:tr h="205740">
                <a:tc>
                  <a:txBody>
                    <a:bodyPr/>
                    <a:lstStyle/>
                    <a:p>
                      <a:r>
                        <a:rPr lang="en-US" sz="900" b="1" dirty="0" err="1"/>
                        <a:t>Energi</a:t>
                      </a:r>
                      <a:r>
                        <a:rPr lang="en-US" sz="900" b="1" dirty="0"/>
                        <a:t> Input</a:t>
                      </a:r>
                    </a:p>
                  </a:txBody>
                  <a:tcPr marL="68580" marR="68580" marT="34290" marB="34290"/>
                </a:tc>
                <a:tc>
                  <a:txBody>
                    <a:bodyPr/>
                    <a:lstStyle/>
                    <a:p>
                      <a:r>
                        <a:rPr lang="en-US" sz="900" b="1" dirty="0" err="1"/>
                        <a:t>Listrik</a:t>
                      </a:r>
                      <a:endParaRPr lang="en-US" sz="900" b="1" dirty="0"/>
                    </a:p>
                  </a:txBody>
                  <a:tcPr marL="68580" marR="68580" marT="34290" marB="34290"/>
                </a:tc>
                <a:extLst>
                  <a:ext uri="{0D108BD9-81ED-4DB2-BD59-A6C34878D82A}">
                    <a16:rowId xmlns:a16="http://schemas.microsoft.com/office/drawing/2014/main" val="3340679523"/>
                  </a:ext>
                </a:extLst>
              </a:tr>
              <a:tr h="342900">
                <a:tc>
                  <a:txBody>
                    <a:bodyPr/>
                    <a:lstStyle/>
                    <a:p>
                      <a:r>
                        <a:rPr lang="en-US" sz="900" b="1" dirty="0"/>
                        <a:t>Effect</a:t>
                      </a:r>
                    </a:p>
                  </a:txBody>
                  <a:tcPr marL="68580" marR="68580" marT="34290" marB="34290"/>
                </a:tc>
                <a:tc>
                  <a:txBody>
                    <a:bodyPr/>
                    <a:lstStyle/>
                    <a:p>
                      <a:pPr marL="0" indent="0">
                        <a:buFontTx/>
                        <a:buNone/>
                      </a:pPr>
                      <a:r>
                        <a:rPr lang="en-US" sz="900" b="1" dirty="0">
                          <a:solidFill>
                            <a:srgbClr val="FF0000"/>
                          </a:solidFill>
                        </a:rPr>
                        <a:t>Excess </a:t>
                      </a:r>
                      <a:r>
                        <a:rPr lang="en-US" sz="900" b="1" dirty="0">
                          <a:solidFill>
                            <a:srgbClr val="FF0000"/>
                          </a:solidFill>
                          <a:sym typeface="Wingdings" panose="05000000000000000000" pitchFamily="2" charset="2"/>
                        </a:rPr>
                        <a:t> -</a:t>
                      </a:r>
                    </a:p>
                    <a:p>
                      <a:pPr marL="0" indent="0">
                        <a:buFontTx/>
                        <a:buNone/>
                      </a:pPr>
                      <a:r>
                        <a:rPr lang="en-US" sz="900" b="1" dirty="0">
                          <a:solidFill>
                            <a:srgbClr val="0000CC"/>
                          </a:solidFill>
                          <a:sym typeface="Wingdings" panose="05000000000000000000" pitchFamily="2" charset="2"/>
                        </a:rPr>
                        <a:t>Waste  Dust, Sand </a:t>
                      </a:r>
                      <a:endParaRPr lang="en-US" sz="900" b="1" dirty="0">
                        <a:solidFill>
                          <a:srgbClr val="0000CC"/>
                        </a:solidFill>
                      </a:endParaRPr>
                    </a:p>
                  </a:txBody>
                  <a:tcPr marL="68580" marR="68580" marT="34290" marB="34290"/>
                </a:tc>
                <a:extLst>
                  <a:ext uri="{0D108BD9-81ED-4DB2-BD59-A6C34878D82A}">
                    <a16:rowId xmlns:a16="http://schemas.microsoft.com/office/drawing/2014/main" val="1978275306"/>
                  </a:ext>
                </a:extLst>
              </a:tr>
            </a:tbl>
          </a:graphicData>
        </a:graphic>
      </p:graphicFrame>
      <p:graphicFrame>
        <p:nvGraphicFramePr>
          <p:cNvPr id="43" name="Table 42">
            <a:extLst>
              <a:ext uri="{FF2B5EF4-FFF2-40B4-BE49-F238E27FC236}">
                <a16:creationId xmlns:a16="http://schemas.microsoft.com/office/drawing/2014/main" id="{8BF6772A-B2C2-43B4-813E-C41D99746A74}"/>
              </a:ext>
            </a:extLst>
          </p:cNvPr>
          <p:cNvGraphicFramePr>
            <a:graphicFrameLocks noGrp="1"/>
          </p:cNvGraphicFramePr>
          <p:nvPr/>
        </p:nvGraphicFramePr>
        <p:xfrm>
          <a:off x="4734065" y="3871472"/>
          <a:ext cx="2142656" cy="548640"/>
        </p:xfrm>
        <a:graphic>
          <a:graphicData uri="http://schemas.openxmlformats.org/drawingml/2006/table">
            <a:tbl>
              <a:tblPr firstRow="1" bandRow="1">
                <a:tableStyleId>{E8B1032C-EA38-4F05-BA0D-38AFFFC7BED3}</a:tableStyleId>
              </a:tblPr>
              <a:tblGrid>
                <a:gridCol w="779501">
                  <a:extLst>
                    <a:ext uri="{9D8B030D-6E8A-4147-A177-3AD203B41FA5}">
                      <a16:colId xmlns:a16="http://schemas.microsoft.com/office/drawing/2014/main" val="4243322836"/>
                    </a:ext>
                  </a:extLst>
                </a:gridCol>
                <a:gridCol w="1363155">
                  <a:extLst>
                    <a:ext uri="{9D8B030D-6E8A-4147-A177-3AD203B41FA5}">
                      <a16:colId xmlns:a16="http://schemas.microsoft.com/office/drawing/2014/main" val="2404561752"/>
                    </a:ext>
                  </a:extLst>
                </a:gridCol>
              </a:tblGrid>
              <a:tr h="205740">
                <a:tc>
                  <a:txBody>
                    <a:bodyPr/>
                    <a:lstStyle/>
                    <a:p>
                      <a:r>
                        <a:rPr lang="en-US" sz="900" b="1" dirty="0" err="1"/>
                        <a:t>Energi</a:t>
                      </a:r>
                      <a:r>
                        <a:rPr lang="en-US" sz="900" b="1" dirty="0"/>
                        <a:t> Input</a:t>
                      </a:r>
                    </a:p>
                  </a:txBody>
                  <a:tcPr marL="68580" marR="68580" marT="34290" marB="34290"/>
                </a:tc>
                <a:tc>
                  <a:txBody>
                    <a:bodyPr/>
                    <a:lstStyle/>
                    <a:p>
                      <a:r>
                        <a:rPr lang="en-US" sz="900" b="1" dirty="0" err="1"/>
                        <a:t>Listrik</a:t>
                      </a:r>
                      <a:endParaRPr lang="en-US" sz="900" b="1" dirty="0"/>
                    </a:p>
                  </a:txBody>
                  <a:tcPr marL="68580" marR="68580" marT="34290" marB="34290"/>
                </a:tc>
                <a:extLst>
                  <a:ext uri="{0D108BD9-81ED-4DB2-BD59-A6C34878D82A}">
                    <a16:rowId xmlns:a16="http://schemas.microsoft.com/office/drawing/2014/main" val="3340679523"/>
                  </a:ext>
                </a:extLst>
              </a:tr>
              <a:tr h="342900">
                <a:tc>
                  <a:txBody>
                    <a:bodyPr/>
                    <a:lstStyle/>
                    <a:p>
                      <a:r>
                        <a:rPr lang="en-US" sz="900" b="1" dirty="0"/>
                        <a:t>Effect</a:t>
                      </a:r>
                    </a:p>
                  </a:txBody>
                  <a:tcPr marL="68580" marR="68580" marT="34290" marB="34290"/>
                </a:tc>
                <a:tc>
                  <a:txBody>
                    <a:bodyPr/>
                    <a:lstStyle/>
                    <a:p>
                      <a:pPr marL="0" indent="0">
                        <a:buFontTx/>
                        <a:buNone/>
                      </a:pPr>
                      <a:r>
                        <a:rPr lang="en-US" sz="900" b="1" dirty="0">
                          <a:solidFill>
                            <a:srgbClr val="FF0000"/>
                          </a:solidFill>
                        </a:rPr>
                        <a:t>Excess </a:t>
                      </a:r>
                      <a:r>
                        <a:rPr lang="en-US" sz="900" b="1" dirty="0">
                          <a:solidFill>
                            <a:srgbClr val="FF0000"/>
                          </a:solidFill>
                          <a:sym typeface="Wingdings" panose="05000000000000000000" pitchFamily="2" charset="2"/>
                        </a:rPr>
                        <a:t> </a:t>
                      </a:r>
                      <a:r>
                        <a:rPr lang="en-US" sz="900" b="1" dirty="0" err="1">
                          <a:solidFill>
                            <a:srgbClr val="FF0000"/>
                          </a:solidFill>
                          <a:sym typeface="Wingdings" panose="05000000000000000000" pitchFamily="2" charset="2"/>
                        </a:rPr>
                        <a:t>Panas</a:t>
                      </a:r>
                      <a:endParaRPr lang="en-US" sz="900" b="1" dirty="0">
                        <a:solidFill>
                          <a:srgbClr val="FF0000"/>
                        </a:solidFill>
                        <a:sym typeface="Wingdings" panose="05000000000000000000" pitchFamily="2" charset="2"/>
                      </a:endParaRPr>
                    </a:p>
                    <a:p>
                      <a:pPr marL="0" indent="0">
                        <a:buFontTx/>
                        <a:buNone/>
                      </a:pPr>
                      <a:r>
                        <a:rPr lang="en-US" sz="900" b="1" dirty="0">
                          <a:solidFill>
                            <a:srgbClr val="0000CC"/>
                          </a:solidFill>
                          <a:sym typeface="Wingdings" panose="05000000000000000000" pitchFamily="2" charset="2"/>
                        </a:rPr>
                        <a:t>Waste  Dust, Sludge</a:t>
                      </a:r>
                      <a:endParaRPr lang="en-US" sz="900" b="1" dirty="0">
                        <a:solidFill>
                          <a:srgbClr val="0000CC"/>
                        </a:solidFill>
                      </a:endParaRPr>
                    </a:p>
                  </a:txBody>
                  <a:tcPr marL="68580" marR="68580" marT="34290" marB="34290"/>
                </a:tc>
                <a:extLst>
                  <a:ext uri="{0D108BD9-81ED-4DB2-BD59-A6C34878D82A}">
                    <a16:rowId xmlns:a16="http://schemas.microsoft.com/office/drawing/2014/main" val="1978275306"/>
                  </a:ext>
                </a:extLst>
              </a:tr>
            </a:tbl>
          </a:graphicData>
        </a:graphic>
      </p:graphicFrame>
      <p:graphicFrame>
        <p:nvGraphicFramePr>
          <p:cNvPr id="44" name="Table 43">
            <a:extLst>
              <a:ext uri="{FF2B5EF4-FFF2-40B4-BE49-F238E27FC236}">
                <a16:creationId xmlns:a16="http://schemas.microsoft.com/office/drawing/2014/main" id="{EC0DB7BC-DEEB-4511-B4EF-749742FD4355}"/>
              </a:ext>
            </a:extLst>
          </p:cNvPr>
          <p:cNvGraphicFramePr>
            <a:graphicFrameLocks noGrp="1"/>
          </p:cNvGraphicFramePr>
          <p:nvPr/>
        </p:nvGraphicFramePr>
        <p:xfrm>
          <a:off x="6962578" y="3830440"/>
          <a:ext cx="2142656" cy="548640"/>
        </p:xfrm>
        <a:graphic>
          <a:graphicData uri="http://schemas.openxmlformats.org/drawingml/2006/table">
            <a:tbl>
              <a:tblPr firstRow="1" bandRow="1">
                <a:tableStyleId>{E8B1032C-EA38-4F05-BA0D-38AFFFC7BED3}</a:tableStyleId>
              </a:tblPr>
              <a:tblGrid>
                <a:gridCol w="779501">
                  <a:extLst>
                    <a:ext uri="{9D8B030D-6E8A-4147-A177-3AD203B41FA5}">
                      <a16:colId xmlns:a16="http://schemas.microsoft.com/office/drawing/2014/main" val="4243322836"/>
                    </a:ext>
                  </a:extLst>
                </a:gridCol>
                <a:gridCol w="1363155">
                  <a:extLst>
                    <a:ext uri="{9D8B030D-6E8A-4147-A177-3AD203B41FA5}">
                      <a16:colId xmlns:a16="http://schemas.microsoft.com/office/drawing/2014/main" val="2404561752"/>
                    </a:ext>
                  </a:extLst>
                </a:gridCol>
              </a:tblGrid>
              <a:tr h="205740">
                <a:tc>
                  <a:txBody>
                    <a:bodyPr/>
                    <a:lstStyle/>
                    <a:p>
                      <a:r>
                        <a:rPr lang="en-US" sz="900" b="1" dirty="0" err="1"/>
                        <a:t>Energi</a:t>
                      </a:r>
                      <a:r>
                        <a:rPr lang="en-US" sz="900" b="1" dirty="0"/>
                        <a:t> Input</a:t>
                      </a:r>
                    </a:p>
                  </a:txBody>
                  <a:tcPr marL="68580" marR="68580" marT="34290" marB="34290"/>
                </a:tc>
                <a:tc>
                  <a:txBody>
                    <a:bodyPr/>
                    <a:lstStyle/>
                    <a:p>
                      <a:r>
                        <a:rPr lang="en-US" sz="900" b="1" dirty="0" err="1"/>
                        <a:t>Listrik</a:t>
                      </a:r>
                      <a:r>
                        <a:rPr lang="en-US" sz="900" b="1" dirty="0"/>
                        <a:t>, Gas</a:t>
                      </a:r>
                    </a:p>
                  </a:txBody>
                  <a:tcPr marL="68580" marR="68580" marT="34290" marB="34290"/>
                </a:tc>
                <a:extLst>
                  <a:ext uri="{0D108BD9-81ED-4DB2-BD59-A6C34878D82A}">
                    <a16:rowId xmlns:a16="http://schemas.microsoft.com/office/drawing/2014/main" val="3340679523"/>
                  </a:ext>
                </a:extLst>
              </a:tr>
              <a:tr h="342900">
                <a:tc>
                  <a:txBody>
                    <a:bodyPr/>
                    <a:lstStyle/>
                    <a:p>
                      <a:r>
                        <a:rPr lang="en-US" sz="900" b="1" dirty="0"/>
                        <a:t>Effect</a:t>
                      </a:r>
                    </a:p>
                  </a:txBody>
                  <a:tcPr marL="68580" marR="68580" marT="34290" marB="34290"/>
                </a:tc>
                <a:tc>
                  <a:txBody>
                    <a:bodyPr/>
                    <a:lstStyle/>
                    <a:p>
                      <a:pPr marL="0" indent="0">
                        <a:buFontTx/>
                        <a:buNone/>
                      </a:pPr>
                      <a:r>
                        <a:rPr lang="en-US" sz="900" b="1" dirty="0">
                          <a:solidFill>
                            <a:srgbClr val="FF0000"/>
                          </a:solidFill>
                        </a:rPr>
                        <a:t>Excess </a:t>
                      </a:r>
                      <a:r>
                        <a:rPr lang="en-US" sz="900" b="1" dirty="0">
                          <a:solidFill>
                            <a:srgbClr val="FF0000"/>
                          </a:solidFill>
                          <a:sym typeface="Wingdings" panose="05000000000000000000" pitchFamily="2" charset="2"/>
                        </a:rPr>
                        <a:t> </a:t>
                      </a:r>
                      <a:r>
                        <a:rPr lang="en-US" sz="900" b="1" dirty="0" err="1">
                          <a:solidFill>
                            <a:srgbClr val="FF0000"/>
                          </a:solidFill>
                          <a:sym typeface="Wingdings" panose="05000000000000000000" pitchFamily="2" charset="2"/>
                        </a:rPr>
                        <a:t>Panas</a:t>
                      </a:r>
                      <a:endParaRPr lang="en-US" sz="900" b="1" dirty="0">
                        <a:solidFill>
                          <a:srgbClr val="FF0000"/>
                        </a:solidFill>
                        <a:sym typeface="Wingdings" panose="05000000000000000000" pitchFamily="2" charset="2"/>
                      </a:endParaRPr>
                    </a:p>
                    <a:p>
                      <a:pPr marL="0" indent="0">
                        <a:buFontTx/>
                        <a:buNone/>
                      </a:pPr>
                      <a:r>
                        <a:rPr lang="en-US" sz="900" b="1" dirty="0">
                          <a:solidFill>
                            <a:srgbClr val="0000CC"/>
                          </a:solidFill>
                          <a:sym typeface="Wingdings" panose="05000000000000000000" pitchFamily="2" charset="2"/>
                        </a:rPr>
                        <a:t>Waste  Scale</a:t>
                      </a:r>
                      <a:endParaRPr lang="en-US" sz="900" b="1" dirty="0">
                        <a:solidFill>
                          <a:srgbClr val="0000CC"/>
                        </a:solidFill>
                      </a:endParaRPr>
                    </a:p>
                  </a:txBody>
                  <a:tcPr marL="68580" marR="68580" marT="34290" marB="34290"/>
                </a:tc>
                <a:extLst>
                  <a:ext uri="{0D108BD9-81ED-4DB2-BD59-A6C34878D82A}">
                    <a16:rowId xmlns:a16="http://schemas.microsoft.com/office/drawing/2014/main" val="1978275306"/>
                  </a:ext>
                </a:extLst>
              </a:tr>
            </a:tbl>
          </a:graphicData>
        </a:graphic>
      </p:graphicFrame>
      <p:sp>
        <p:nvSpPr>
          <p:cNvPr id="3" name="TextBox 2">
            <a:extLst>
              <a:ext uri="{FF2B5EF4-FFF2-40B4-BE49-F238E27FC236}">
                <a16:creationId xmlns:a16="http://schemas.microsoft.com/office/drawing/2014/main" id="{7849C1EC-1C47-3D93-DB36-FA2F551F8443}"/>
              </a:ext>
            </a:extLst>
          </p:cNvPr>
          <p:cNvSpPr txBox="1"/>
          <p:nvPr/>
        </p:nvSpPr>
        <p:spPr>
          <a:xfrm>
            <a:off x="98719" y="4679228"/>
            <a:ext cx="8983796" cy="1015663"/>
          </a:xfrm>
          <a:prstGeom prst="rect">
            <a:avLst/>
          </a:prstGeom>
          <a:noFill/>
        </p:spPr>
        <p:txBody>
          <a:bodyPr wrap="square" rtlCol="0">
            <a:spAutoFit/>
          </a:bodyPr>
          <a:lstStyle/>
          <a:p>
            <a:r>
              <a:rPr lang="en-US" sz="1200" dirty="0" err="1">
                <a:latin typeface="Meiryo UI" panose="020B0604030504040204" pitchFamily="34" charset="-128"/>
                <a:ea typeface="Meiryo UI" panose="020B0604030504040204" pitchFamily="34" charset="-128"/>
              </a:rPr>
              <a:t>setiap</a:t>
            </a:r>
            <a:r>
              <a:rPr lang="en-US" sz="1200" dirty="0">
                <a:latin typeface="Meiryo UI" panose="020B0604030504040204" pitchFamily="34" charset="-128"/>
                <a:ea typeface="Meiryo UI" panose="020B0604030504040204" pitchFamily="34" charset="-128"/>
              </a:rPr>
              <a:t> </a:t>
            </a:r>
            <a:r>
              <a:rPr lang="en-US" sz="1200" dirty="0" err="1">
                <a:latin typeface="Meiryo UI" panose="020B0604030504040204" pitchFamily="34" charset="-128"/>
                <a:ea typeface="Meiryo UI" panose="020B0604030504040204" pitchFamily="34" charset="-128"/>
              </a:rPr>
              <a:t>tahapan</a:t>
            </a:r>
            <a:r>
              <a:rPr lang="en-US" sz="1200" dirty="0">
                <a:latin typeface="Meiryo UI" panose="020B0604030504040204" pitchFamily="34" charset="-128"/>
                <a:ea typeface="Meiryo UI" panose="020B0604030504040204" pitchFamily="34" charset="-128"/>
              </a:rPr>
              <a:t> proses </a:t>
            </a:r>
            <a:r>
              <a:rPr lang="en-US" sz="1200" dirty="0" err="1">
                <a:latin typeface="Meiryo UI" panose="020B0604030504040204" pitchFamily="34" charset="-128"/>
                <a:ea typeface="Meiryo UI" panose="020B0604030504040204" pitchFamily="34" charset="-128"/>
              </a:rPr>
              <a:t>pengecoran</a:t>
            </a:r>
            <a:r>
              <a:rPr lang="en-US" sz="1200" dirty="0">
                <a:latin typeface="Meiryo UI" panose="020B0604030504040204" pitchFamily="34" charset="-128"/>
                <a:ea typeface="Meiryo UI" panose="020B0604030504040204" pitchFamily="34" charset="-128"/>
              </a:rPr>
              <a:t> </a:t>
            </a:r>
            <a:r>
              <a:rPr lang="en-US" sz="1200" dirty="0" err="1">
                <a:latin typeface="Meiryo UI" panose="020B0604030504040204" pitchFamily="34" charset="-128"/>
                <a:ea typeface="Meiryo UI" panose="020B0604030504040204" pitchFamily="34" charset="-128"/>
              </a:rPr>
              <a:t>logam</a:t>
            </a:r>
            <a:r>
              <a:rPr lang="en-US" sz="1200" dirty="0">
                <a:latin typeface="Meiryo UI" panose="020B0604030504040204" pitchFamily="34" charset="-128"/>
                <a:ea typeface="Meiryo UI" panose="020B0604030504040204" pitchFamily="34" charset="-128"/>
              </a:rPr>
              <a:t> </a:t>
            </a:r>
            <a:r>
              <a:rPr lang="en-US" sz="1200" dirty="0" err="1">
                <a:latin typeface="Meiryo UI" panose="020B0604030504040204" pitchFamily="34" charset="-128"/>
                <a:ea typeface="Meiryo UI" panose="020B0604030504040204" pitchFamily="34" charset="-128"/>
              </a:rPr>
              <a:t>membutuhkan</a:t>
            </a:r>
            <a:r>
              <a:rPr lang="en-US" sz="1200" dirty="0">
                <a:latin typeface="Meiryo UI" panose="020B0604030504040204" pitchFamily="34" charset="-128"/>
                <a:ea typeface="Meiryo UI" panose="020B0604030504040204" pitchFamily="34" charset="-128"/>
              </a:rPr>
              <a:t> </a:t>
            </a:r>
            <a:r>
              <a:rPr lang="en-US" sz="1200" dirty="0" err="1">
                <a:latin typeface="Meiryo UI" panose="020B0604030504040204" pitchFamily="34" charset="-128"/>
                <a:ea typeface="Meiryo UI" panose="020B0604030504040204" pitchFamily="34" charset="-128"/>
              </a:rPr>
              <a:t>energi</a:t>
            </a:r>
            <a:r>
              <a:rPr lang="en-US" sz="1200" dirty="0">
                <a:latin typeface="Meiryo UI" panose="020B0604030504040204" pitchFamily="34" charset="-128"/>
                <a:ea typeface="Meiryo UI" panose="020B0604030504040204" pitchFamily="34" charset="-128"/>
              </a:rPr>
              <a:t>, dan </a:t>
            </a:r>
            <a:r>
              <a:rPr lang="en-US" sz="1200" dirty="0" err="1">
                <a:latin typeface="Meiryo UI" panose="020B0604030504040204" pitchFamily="34" charset="-128"/>
                <a:ea typeface="Meiryo UI" panose="020B0604030504040204" pitchFamily="34" charset="-128"/>
              </a:rPr>
              <a:t>hal</a:t>
            </a:r>
            <a:r>
              <a:rPr lang="en-US" sz="1200" dirty="0">
                <a:latin typeface="Meiryo UI" panose="020B0604030504040204" pitchFamily="34" charset="-128"/>
                <a:ea typeface="Meiryo UI" panose="020B0604030504040204" pitchFamily="34" charset="-128"/>
              </a:rPr>
              <a:t> yang </a:t>
            </a:r>
            <a:r>
              <a:rPr lang="en-US" sz="1200" dirty="0" err="1">
                <a:latin typeface="Meiryo UI" panose="020B0604030504040204" pitchFamily="34" charset="-128"/>
                <a:ea typeface="Meiryo UI" panose="020B0604030504040204" pitchFamily="34" charset="-128"/>
              </a:rPr>
              <a:t>pasti</a:t>
            </a:r>
            <a:r>
              <a:rPr lang="en-US" sz="1200" dirty="0">
                <a:latin typeface="Meiryo UI" panose="020B0604030504040204" pitchFamily="34" charset="-128"/>
                <a:ea typeface="Meiryo UI" panose="020B0604030504040204" pitchFamily="34" charset="-128"/>
              </a:rPr>
              <a:t> </a:t>
            </a:r>
            <a:r>
              <a:rPr lang="en-US" sz="1200" dirty="0" err="1">
                <a:latin typeface="Meiryo UI" panose="020B0604030504040204" pitchFamily="34" charset="-128"/>
                <a:ea typeface="Meiryo UI" panose="020B0604030504040204" pitchFamily="34" charset="-128"/>
              </a:rPr>
              <a:t>Biaya</a:t>
            </a:r>
            <a:r>
              <a:rPr lang="en-US" sz="1200" dirty="0">
                <a:latin typeface="Meiryo UI" panose="020B0604030504040204" pitchFamily="34" charset="-128"/>
                <a:ea typeface="Meiryo UI" panose="020B0604030504040204" pitchFamily="34" charset="-128"/>
              </a:rPr>
              <a:t> </a:t>
            </a:r>
            <a:r>
              <a:rPr lang="en-US" sz="1200" dirty="0" err="1">
                <a:latin typeface="Meiryo UI" panose="020B0604030504040204" pitchFamily="34" charset="-128"/>
                <a:ea typeface="Meiryo UI" panose="020B0604030504040204" pitchFamily="34" charset="-128"/>
              </a:rPr>
              <a:t>energi</a:t>
            </a:r>
            <a:r>
              <a:rPr lang="en-US" sz="1200" dirty="0">
                <a:latin typeface="Meiryo UI" panose="020B0604030504040204" pitchFamily="34" charset="-128"/>
                <a:ea typeface="Meiryo UI" panose="020B0604030504040204" pitchFamily="34" charset="-128"/>
              </a:rPr>
              <a:t> </a:t>
            </a:r>
            <a:r>
              <a:rPr lang="en-US" sz="1200" dirty="0" err="1">
                <a:latin typeface="Meiryo UI" panose="020B0604030504040204" pitchFamily="34" charset="-128"/>
                <a:ea typeface="Meiryo UI" panose="020B0604030504040204" pitchFamily="34" charset="-128"/>
              </a:rPr>
              <a:t>tidak</a:t>
            </a:r>
            <a:r>
              <a:rPr lang="en-US" sz="1200" dirty="0">
                <a:latin typeface="Meiryo UI" panose="020B0604030504040204" pitchFamily="34" charset="-128"/>
                <a:ea typeface="Meiryo UI" panose="020B0604030504040204" pitchFamily="34" charset="-128"/>
              </a:rPr>
              <a:t> </a:t>
            </a:r>
            <a:r>
              <a:rPr lang="en-US" sz="1200" dirty="0" err="1">
                <a:latin typeface="Meiryo UI" panose="020B0604030504040204" pitchFamily="34" charset="-128"/>
                <a:ea typeface="Meiryo UI" panose="020B0604030504040204" pitchFamily="34" charset="-128"/>
              </a:rPr>
              <a:t>mungkin</a:t>
            </a:r>
            <a:r>
              <a:rPr lang="en-US" sz="1200" dirty="0">
                <a:latin typeface="Meiryo UI" panose="020B0604030504040204" pitchFamily="34" charset="-128"/>
                <a:ea typeface="Meiryo UI" panose="020B0604030504040204" pitchFamily="34" charset="-128"/>
              </a:rPr>
              <a:t> </a:t>
            </a:r>
            <a:r>
              <a:rPr lang="en-US" sz="1200" dirty="0" err="1">
                <a:latin typeface="Meiryo UI" panose="020B0604030504040204" pitchFamily="34" charset="-128"/>
                <a:ea typeface="Meiryo UI" panose="020B0604030504040204" pitchFamily="34" charset="-128"/>
              </a:rPr>
              <a:t>turun</a:t>
            </a:r>
            <a:r>
              <a:rPr lang="en-US" sz="1200" dirty="0">
                <a:latin typeface="Meiryo UI" panose="020B0604030504040204" pitchFamily="34" charset="-128"/>
                <a:ea typeface="Meiryo UI" panose="020B0604030504040204" pitchFamily="34" charset="-128"/>
              </a:rPr>
              <a:t> dan </a:t>
            </a:r>
            <a:r>
              <a:rPr lang="en-US" sz="1200" dirty="0" err="1">
                <a:latin typeface="Meiryo UI" panose="020B0604030504040204" pitchFamily="34" charset="-128"/>
                <a:ea typeface="Meiryo UI" panose="020B0604030504040204" pitchFamily="34" charset="-128"/>
              </a:rPr>
              <a:t>bagaimana</a:t>
            </a:r>
            <a:r>
              <a:rPr lang="en-US" sz="1200" dirty="0">
                <a:latin typeface="Meiryo UI" panose="020B0604030504040204" pitchFamily="34" charset="-128"/>
                <a:ea typeface="Meiryo UI" panose="020B0604030504040204" pitchFamily="34" charset="-128"/>
              </a:rPr>
              <a:t> </a:t>
            </a:r>
            <a:r>
              <a:rPr lang="en-US" sz="1200" dirty="0" err="1">
                <a:latin typeface="Meiryo UI" panose="020B0604030504040204" pitchFamily="34" charset="-128"/>
                <a:ea typeface="Meiryo UI" panose="020B0604030504040204" pitchFamily="34" charset="-128"/>
              </a:rPr>
              <a:t>kita</a:t>
            </a:r>
            <a:r>
              <a:rPr lang="en-US" sz="1200" dirty="0">
                <a:latin typeface="Meiryo UI" panose="020B0604030504040204" pitchFamily="34" charset="-128"/>
                <a:ea typeface="Meiryo UI" panose="020B0604030504040204" pitchFamily="34" charset="-128"/>
              </a:rPr>
              <a:t> </a:t>
            </a:r>
            <a:r>
              <a:rPr lang="en-US" sz="1200" dirty="0" err="1">
                <a:latin typeface="Meiryo UI" panose="020B0604030504040204" pitchFamily="34" charset="-128"/>
                <a:ea typeface="Meiryo UI" panose="020B0604030504040204" pitchFamily="34" charset="-128"/>
              </a:rPr>
              <a:t>menangani</a:t>
            </a:r>
            <a:r>
              <a:rPr lang="en-US" sz="1200" dirty="0">
                <a:latin typeface="Meiryo UI" panose="020B0604030504040204" pitchFamily="34" charset="-128"/>
                <a:ea typeface="Meiryo UI" panose="020B0604030504040204" pitchFamily="34" charset="-128"/>
              </a:rPr>
              <a:t> </a:t>
            </a:r>
            <a:r>
              <a:rPr lang="en-US" sz="1200" dirty="0" err="1">
                <a:latin typeface="Meiryo UI" panose="020B0604030504040204" pitchFamily="34" charset="-128"/>
                <a:ea typeface="Meiryo UI" panose="020B0604030504040204" pitchFamily="34" charset="-128"/>
              </a:rPr>
              <a:t>biaya</a:t>
            </a:r>
            <a:r>
              <a:rPr lang="en-US" sz="1200" dirty="0">
                <a:latin typeface="Meiryo UI" panose="020B0604030504040204" pitchFamily="34" charset="-128"/>
                <a:ea typeface="Meiryo UI" panose="020B0604030504040204" pitchFamily="34" charset="-128"/>
              </a:rPr>
              <a:t> </a:t>
            </a:r>
            <a:r>
              <a:rPr lang="en-US" sz="1200" dirty="0" err="1">
                <a:latin typeface="Meiryo UI" panose="020B0604030504040204" pitchFamily="34" charset="-128"/>
                <a:ea typeface="Meiryo UI" panose="020B0604030504040204" pitchFamily="34" charset="-128"/>
              </a:rPr>
              <a:t>tetap</a:t>
            </a:r>
            <a:r>
              <a:rPr lang="en-US" sz="1200" dirty="0">
                <a:latin typeface="Meiryo UI" panose="020B0604030504040204" pitchFamily="34" charset="-128"/>
                <a:ea typeface="Meiryo UI" panose="020B0604030504040204" pitchFamily="34" charset="-128"/>
              </a:rPr>
              <a:t> yang </a:t>
            </a:r>
            <a:r>
              <a:rPr lang="en-US" sz="1200" dirty="0" err="1">
                <a:latin typeface="Meiryo UI" panose="020B0604030504040204" pitchFamily="34" charset="-128"/>
                <a:ea typeface="Meiryo UI" panose="020B0604030504040204" pitchFamily="34" charset="-128"/>
              </a:rPr>
              <a:t>semakin</a:t>
            </a:r>
            <a:r>
              <a:rPr lang="en-US" sz="1200" dirty="0">
                <a:latin typeface="Meiryo UI" panose="020B0604030504040204" pitchFamily="34" charset="-128"/>
                <a:ea typeface="Meiryo UI" panose="020B0604030504040204" pitchFamily="34" charset="-128"/>
              </a:rPr>
              <a:t> </a:t>
            </a:r>
            <a:r>
              <a:rPr lang="en-US" sz="1200" dirty="0" err="1">
                <a:latin typeface="Meiryo UI" panose="020B0604030504040204" pitchFamily="34" charset="-128"/>
                <a:ea typeface="Meiryo UI" panose="020B0604030504040204" pitchFamily="34" charset="-128"/>
              </a:rPr>
              <a:t>meningkat</a:t>
            </a:r>
            <a:r>
              <a:rPr lang="en-US" sz="1200" dirty="0">
                <a:latin typeface="Meiryo UI" panose="020B0604030504040204" pitchFamily="34" charset="-128"/>
                <a:ea typeface="Meiryo UI" panose="020B0604030504040204" pitchFamily="34" charset="-128"/>
              </a:rPr>
              <a:t> </a:t>
            </a:r>
            <a:r>
              <a:rPr lang="en-US" sz="1200" dirty="0" err="1">
                <a:latin typeface="Meiryo UI" panose="020B0604030504040204" pitchFamily="34" charset="-128"/>
                <a:ea typeface="Meiryo UI" panose="020B0604030504040204" pitchFamily="34" charset="-128"/>
              </a:rPr>
              <a:t>secara</a:t>
            </a:r>
            <a:r>
              <a:rPr lang="en-US" sz="1200" dirty="0">
                <a:latin typeface="Meiryo UI" panose="020B0604030504040204" pitchFamily="34" charset="-128"/>
                <a:ea typeface="Meiryo UI" panose="020B0604030504040204" pitchFamily="34" charset="-128"/>
              </a:rPr>
              <a:t> </a:t>
            </a:r>
            <a:r>
              <a:rPr lang="en-US" sz="1200" dirty="0" err="1">
                <a:latin typeface="Meiryo UI" panose="020B0604030504040204" pitchFamily="34" charset="-128"/>
                <a:ea typeface="Meiryo UI" panose="020B0604030504040204" pitchFamily="34" charset="-128"/>
              </a:rPr>
              <a:t>permanen</a:t>
            </a:r>
            <a:r>
              <a:rPr lang="en-US" sz="1200" dirty="0">
                <a:latin typeface="Meiryo UI" panose="020B0604030504040204" pitchFamily="34" charset="-128"/>
                <a:ea typeface="Meiryo UI" panose="020B0604030504040204" pitchFamily="34" charset="-128"/>
              </a:rPr>
              <a:t>? </a:t>
            </a:r>
          </a:p>
          <a:p>
            <a:r>
              <a:rPr lang="en-US" sz="1200" dirty="0" err="1">
                <a:latin typeface="Meiryo UI" panose="020B0604030504040204" pitchFamily="34" charset="-128"/>
                <a:ea typeface="Meiryo UI" panose="020B0604030504040204" pitchFamily="34" charset="-128"/>
              </a:rPr>
              <a:t>Semua</a:t>
            </a:r>
            <a:r>
              <a:rPr lang="en-US" sz="1200" dirty="0">
                <a:latin typeface="Meiryo UI" panose="020B0604030504040204" pitchFamily="34" charset="-128"/>
                <a:ea typeface="Meiryo UI" panose="020B0604030504040204" pitchFamily="34" charset="-128"/>
              </a:rPr>
              <a:t> </a:t>
            </a:r>
            <a:r>
              <a:rPr lang="en-US" sz="1200" dirty="0" err="1">
                <a:latin typeface="Meiryo UI" panose="020B0604030504040204" pitchFamily="34" charset="-128"/>
                <a:ea typeface="Meiryo UI" panose="020B0604030504040204" pitchFamily="34" charset="-128"/>
              </a:rPr>
              <a:t>perusahaan</a:t>
            </a:r>
            <a:r>
              <a:rPr lang="en-US" sz="1200" dirty="0">
                <a:latin typeface="Meiryo UI" panose="020B0604030504040204" pitchFamily="34" charset="-128"/>
                <a:ea typeface="Meiryo UI" panose="020B0604030504040204" pitchFamily="34" charset="-128"/>
              </a:rPr>
              <a:t> </a:t>
            </a:r>
            <a:r>
              <a:rPr lang="en-US" sz="1200" dirty="0" err="1">
                <a:latin typeface="Meiryo UI" panose="020B0604030504040204" pitchFamily="34" charset="-128"/>
                <a:ea typeface="Meiryo UI" panose="020B0604030504040204" pitchFamily="34" charset="-128"/>
              </a:rPr>
              <a:t>tentu</a:t>
            </a:r>
            <a:r>
              <a:rPr lang="en-US" sz="1200" dirty="0">
                <a:latin typeface="Meiryo UI" panose="020B0604030504040204" pitchFamily="34" charset="-128"/>
                <a:ea typeface="Meiryo UI" panose="020B0604030504040204" pitchFamily="34" charset="-128"/>
              </a:rPr>
              <a:t> </a:t>
            </a:r>
            <a:r>
              <a:rPr lang="en-US" sz="1200" dirty="0" err="1">
                <a:latin typeface="Meiryo UI" panose="020B0604030504040204" pitchFamily="34" charset="-128"/>
                <a:ea typeface="Meiryo UI" panose="020B0604030504040204" pitchFamily="34" charset="-128"/>
              </a:rPr>
              <a:t>telah</a:t>
            </a:r>
            <a:r>
              <a:rPr lang="en-US" sz="1200" dirty="0">
                <a:latin typeface="Meiryo UI" panose="020B0604030504040204" pitchFamily="34" charset="-128"/>
                <a:ea typeface="Meiryo UI" panose="020B0604030504040204" pitchFamily="34" charset="-128"/>
              </a:rPr>
              <a:t> </a:t>
            </a:r>
            <a:r>
              <a:rPr lang="en-US" sz="1200" dirty="0" err="1">
                <a:latin typeface="Meiryo UI" panose="020B0604030504040204" pitchFamily="34" charset="-128"/>
                <a:ea typeface="Meiryo UI" panose="020B0604030504040204" pitchFamily="34" charset="-128"/>
              </a:rPr>
              <a:t>memikirkan</a:t>
            </a:r>
            <a:r>
              <a:rPr lang="en-US" sz="1200" dirty="0">
                <a:latin typeface="Meiryo UI" panose="020B0604030504040204" pitchFamily="34" charset="-128"/>
                <a:ea typeface="Meiryo UI" panose="020B0604030504040204" pitchFamily="34" charset="-128"/>
              </a:rPr>
              <a:t> </a:t>
            </a:r>
            <a:r>
              <a:rPr lang="en-US" sz="1200" dirty="0" err="1">
                <a:latin typeface="Meiryo UI" panose="020B0604030504040204" pitchFamily="34" charset="-128"/>
                <a:ea typeface="Meiryo UI" panose="020B0604030504040204" pitchFamily="34" charset="-128"/>
              </a:rPr>
              <a:t>membuat</a:t>
            </a:r>
            <a:r>
              <a:rPr lang="en-US" sz="1200" dirty="0">
                <a:latin typeface="Meiryo UI" panose="020B0604030504040204" pitchFamily="34" charset="-128"/>
                <a:ea typeface="Meiryo UI" panose="020B0604030504040204" pitchFamily="34" charset="-128"/>
              </a:rPr>
              <a:t> </a:t>
            </a:r>
            <a:r>
              <a:rPr lang="en-US" sz="1200" dirty="0" err="1">
                <a:latin typeface="Meiryo UI" panose="020B0604030504040204" pitchFamily="34" charset="-128"/>
                <a:ea typeface="Meiryo UI" panose="020B0604030504040204" pitchFamily="34" charset="-128"/>
              </a:rPr>
              <a:t>produksi</a:t>
            </a:r>
            <a:r>
              <a:rPr lang="en-US" sz="1200" dirty="0">
                <a:latin typeface="Meiryo UI" panose="020B0604030504040204" pitchFamily="34" charset="-128"/>
                <a:ea typeface="Meiryo UI" panose="020B0604030504040204" pitchFamily="34" charset="-128"/>
              </a:rPr>
              <a:t> </a:t>
            </a:r>
            <a:r>
              <a:rPr lang="en-US" sz="1200" dirty="0" err="1">
                <a:latin typeface="Meiryo UI" panose="020B0604030504040204" pitchFamily="34" charset="-128"/>
                <a:ea typeface="Meiryo UI" panose="020B0604030504040204" pitchFamily="34" charset="-128"/>
              </a:rPr>
              <a:t>lebih</a:t>
            </a:r>
            <a:r>
              <a:rPr lang="en-US" sz="1200" dirty="0">
                <a:latin typeface="Meiryo UI" panose="020B0604030504040204" pitchFamily="34" charset="-128"/>
                <a:ea typeface="Meiryo UI" panose="020B0604030504040204" pitchFamily="34" charset="-128"/>
              </a:rPr>
              <a:t> </a:t>
            </a:r>
            <a:r>
              <a:rPr lang="en-US" sz="1200" dirty="0" err="1">
                <a:latin typeface="Meiryo UI" panose="020B0604030504040204" pitchFamily="34" charset="-128"/>
                <a:ea typeface="Meiryo UI" panose="020B0604030504040204" pitchFamily="34" charset="-128"/>
              </a:rPr>
              <a:t>hemat</a:t>
            </a:r>
            <a:r>
              <a:rPr lang="en-US" sz="1200" dirty="0">
                <a:latin typeface="Meiryo UI" panose="020B0604030504040204" pitchFamily="34" charset="-128"/>
                <a:ea typeface="Meiryo UI" panose="020B0604030504040204" pitchFamily="34" charset="-128"/>
              </a:rPr>
              <a:t> </a:t>
            </a:r>
            <a:r>
              <a:rPr lang="en-US" sz="1200" dirty="0" err="1">
                <a:latin typeface="Meiryo UI" panose="020B0604030504040204" pitchFamily="34" charset="-128"/>
                <a:ea typeface="Meiryo UI" panose="020B0604030504040204" pitchFamily="34" charset="-128"/>
              </a:rPr>
              <a:t>energi</a:t>
            </a:r>
            <a:r>
              <a:rPr lang="en-US" sz="1200" dirty="0">
                <a:latin typeface="Meiryo UI" panose="020B0604030504040204" pitchFamily="34" charset="-128"/>
                <a:ea typeface="Meiryo UI" panose="020B0604030504040204" pitchFamily="34" charset="-128"/>
              </a:rPr>
              <a:t> </a:t>
            </a:r>
            <a:r>
              <a:rPr lang="en-US" sz="1200" dirty="0" err="1">
                <a:latin typeface="Meiryo UI" panose="020B0604030504040204" pitchFamily="34" charset="-128"/>
                <a:ea typeface="Meiryo UI" panose="020B0604030504040204" pitchFamily="34" charset="-128"/>
              </a:rPr>
              <a:t>atau</a:t>
            </a:r>
            <a:r>
              <a:rPr lang="en-US" sz="1200" dirty="0">
                <a:latin typeface="Meiryo UI" panose="020B0604030504040204" pitchFamily="34" charset="-128"/>
                <a:ea typeface="Meiryo UI" panose="020B0604030504040204" pitchFamily="34" charset="-128"/>
              </a:rPr>
              <a:t> </a:t>
            </a:r>
            <a:r>
              <a:rPr lang="en-US" sz="1200" dirty="0" err="1">
                <a:latin typeface="Meiryo UI" panose="020B0604030504040204" pitchFamily="34" charset="-128"/>
                <a:ea typeface="Meiryo UI" panose="020B0604030504040204" pitchFamily="34" charset="-128"/>
              </a:rPr>
              <a:t>potensi</a:t>
            </a:r>
            <a:r>
              <a:rPr lang="en-US" sz="1200" dirty="0">
                <a:latin typeface="Meiryo UI" panose="020B0604030504040204" pitchFamily="34" charset="-128"/>
                <a:ea typeface="Meiryo UI" panose="020B0604030504040204" pitchFamily="34" charset="-128"/>
              </a:rPr>
              <a:t> </a:t>
            </a:r>
            <a:r>
              <a:rPr lang="en-US" sz="1200" dirty="0" err="1">
                <a:latin typeface="Meiryo UI" panose="020B0604030504040204" pitchFamily="34" charset="-128"/>
                <a:ea typeface="Meiryo UI" panose="020B0604030504040204" pitchFamily="34" charset="-128"/>
              </a:rPr>
              <a:t>penghematan</a:t>
            </a:r>
            <a:r>
              <a:rPr lang="en-US" sz="1200" dirty="0">
                <a:latin typeface="Meiryo UI" panose="020B0604030504040204" pitchFamily="34" charset="-128"/>
                <a:ea typeface="Meiryo UI" panose="020B0604030504040204" pitchFamily="34" charset="-128"/>
              </a:rPr>
              <a:t> yang </a:t>
            </a:r>
            <a:r>
              <a:rPr lang="en-US" sz="1200" dirty="0" err="1">
                <a:latin typeface="Meiryo UI" panose="020B0604030504040204" pitchFamily="34" charset="-128"/>
                <a:ea typeface="Meiryo UI" panose="020B0604030504040204" pitchFamily="34" charset="-128"/>
              </a:rPr>
              <a:t>dilakukan</a:t>
            </a:r>
            <a:r>
              <a:rPr lang="en-US" sz="1200" dirty="0">
                <a:latin typeface="Meiryo UI" panose="020B0604030504040204" pitchFamily="34" charset="-128"/>
                <a:ea typeface="Meiryo UI" panose="020B0604030504040204" pitchFamily="34" charset="-128"/>
              </a:rPr>
              <a:t> </a:t>
            </a:r>
            <a:r>
              <a:rPr lang="en-US" sz="1200" dirty="0" err="1">
                <a:latin typeface="Meiryo UI" panose="020B0604030504040204" pitchFamily="34" charset="-128"/>
                <a:ea typeface="Meiryo UI" panose="020B0604030504040204" pitchFamily="34" charset="-128"/>
              </a:rPr>
              <a:t>dengan</a:t>
            </a:r>
            <a:r>
              <a:rPr lang="en-US" sz="1200" dirty="0">
                <a:latin typeface="Meiryo UI" panose="020B0604030504040204" pitchFamily="34" charset="-128"/>
                <a:ea typeface="Meiryo UI" panose="020B0604030504040204" pitchFamily="34" charset="-128"/>
              </a:rPr>
              <a:t> </a:t>
            </a:r>
            <a:r>
              <a:rPr lang="en-US" sz="1200" dirty="0" err="1">
                <a:latin typeface="Meiryo UI" panose="020B0604030504040204" pitchFamily="34" charset="-128"/>
                <a:ea typeface="Meiryo UI" panose="020B0604030504040204" pitchFamily="34" charset="-128"/>
              </a:rPr>
              <a:t>mengoptimalkan</a:t>
            </a:r>
            <a:r>
              <a:rPr lang="en-US" sz="1200" dirty="0">
                <a:latin typeface="Meiryo UI" panose="020B0604030504040204" pitchFamily="34" charset="-128"/>
                <a:ea typeface="Meiryo UI" panose="020B0604030504040204" pitchFamily="34" charset="-128"/>
              </a:rPr>
              <a:t> </a:t>
            </a:r>
            <a:r>
              <a:rPr lang="en-US" sz="1200" dirty="0" err="1">
                <a:latin typeface="Meiryo UI" panose="020B0604030504040204" pitchFamily="34" charset="-128"/>
                <a:ea typeface="Meiryo UI" panose="020B0604030504040204" pitchFamily="34" charset="-128"/>
              </a:rPr>
              <a:t>apa</a:t>
            </a:r>
            <a:r>
              <a:rPr lang="en-US" sz="1200" dirty="0">
                <a:latin typeface="Meiryo UI" panose="020B0604030504040204" pitchFamily="34" charset="-128"/>
                <a:ea typeface="Meiryo UI" panose="020B0604030504040204" pitchFamily="34" charset="-128"/>
              </a:rPr>
              <a:t> yang </a:t>
            </a:r>
            <a:r>
              <a:rPr lang="en-US" sz="1200" dirty="0" err="1">
                <a:latin typeface="Meiryo UI" panose="020B0604030504040204" pitchFamily="34" charset="-128"/>
                <a:ea typeface="Meiryo UI" panose="020B0604030504040204" pitchFamily="34" charset="-128"/>
              </a:rPr>
              <a:t>sudah</a:t>
            </a:r>
            <a:r>
              <a:rPr lang="en-US" sz="1200" dirty="0">
                <a:latin typeface="Meiryo UI" panose="020B0604030504040204" pitchFamily="34" charset="-128"/>
                <a:ea typeface="Meiryo UI" panose="020B0604030504040204" pitchFamily="34" charset="-128"/>
              </a:rPr>
              <a:t> </a:t>
            </a:r>
            <a:r>
              <a:rPr lang="en-US" sz="1200" dirty="0" err="1">
                <a:latin typeface="Meiryo UI" panose="020B0604030504040204" pitchFamily="34" charset="-128"/>
                <a:ea typeface="Meiryo UI" panose="020B0604030504040204" pitchFamily="34" charset="-128"/>
              </a:rPr>
              <a:t>ada</a:t>
            </a:r>
            <a:r>
              <a:rPr lang="en-US" sz="1200" dirty="0">
                <a:latin typeface="Meiryo UI" panose="020B0604030504040204" pitchFamily="34" charset="-128"/>
                <a:ea typeface="Meiryo UI" panose="020B0604030504040204" pitchFamily="34" charset="-128"/>
              </a:rPr>
              <a:t> </a:t>
            </a:r>
            <a:r>
              <a:rPr lang="en-US" sz="1200" dirty="0" err="1">
                <a:latin typeface="Meiryo UI" panose="020B0604030504040204" pitchFamily="34" charset="-128"/>
                <a:ea typeface="Meiryo UI" panose="020B0604030504040204" pitchFamily="34" charset="-128"/>
              </a:rPr>
              <a:t>dengan</a:t>
            </a:r>
            <a:r>
              <a:rPr lang="en-US" sz="1200" dirty="0">
                <a:latin typeface="Meiryo UI" panose="020B0604030504040204" pitchFamily="34" charset="-128"/>
                <a:ea typeface="Meiryo UI" panose="020B0604030504040204" pitchFamily="34" charset="-128"/>
              </a:rPr>
              <a:t> </a:t>
            </a:r>
            <a:r>
              <a:rPr lang="en-US" sz="1200" dirty="0" err="1">
                <a:latin typeface="Meiryo UI" panose="020B0604030504040204" pitchFamily="34" charset="-128"/>
                <a:ea typeface="Meiryo UI" panose="020B0604030504040204" pitchFamily="34" charset="-128"/>
              </a:rPr>
              <a:t>biaya</a:t>
            </a:r>
            <a:r>
              <a:rPr lang="en-US" sz="1200" dirty="0">
                <a:latin typeface="Meiryo UI" panose="020B0604030504040204" pitchFamily="34" charset="-128"/>
                <a:ea typeface="Meiryo UI" panose="020B0604030504040204" pitchFamily="34" charset="-128"/>
              </a:rPr>
              <a:t> </a:t>
            </a:r>
            <a:r>
              <a:rPr lang="en-US" sz="1200" dirty="0" err="1">
                <a:latin typeface="Meiryo UI" panose="020B0604030504040204" pitchFamily="34" charset="-128"/>
                <a:ea typeface="Meiryo UI" panose="020B0604030504040204" pitchFamily="34" charset="-128"/>
              </a:rPr>
              <a:t>terbatas</a:t>
            </a:r>
            <a:r>
              <a:rPr lang="en-US" sz="1200" dirty="0">
                <a:latin typeface="Meiryo UI" panose="020B0604030504040204" pitchFamily="34" charset="-128"/>
                <a:ea typeface="Meiryo UI" panose="020B0604030504040204" pitchFamily="34" charset="-128"/>
              </a:rPr>
              <a:t>, </a:t>
            </a:r>
            <a:r>
              <a:rPr lang="en-US" sz="1200" dirty="0" err="1">
                <a:latin typeface="Meiryo UI" panose="020B0604030504040204" pitchFamily="34" charset="-128"/>
                <a:ea typeface="Meiryo UI" panose="020B0604030504040204" pitchFamily="34" charset="-128"/>
              </a:rPr>
              <a:t>namun</a:t>
            </a:r>
            <a:r>
              <a:rPr lang="en-US" sz="1200" dirty="0">
                <a:latin typeface="Meiryo UI" panose="020B0604030504040204" pitchFamily="34" charset="-128"/>
                <a:ea typeface="Meiryo UI" panose="020B0604030504040204" pitchFamily="34" charset="-128"/>
              </a:rPr>
              <a:t> </a:t>
            </a:r>
            <a:r>
              <a:rPr lang="en-US" sz="1200" dirty="0" err="1">
                <a:latin typeface="Meiryo UI" panose="020B0604030504040204" pitchFamily="34" charset="-128"/>
                <a:ea typeface="Meiryo UI" panose="020B0604030504040204" pitchFamily="34" charset="-128"/>
              </a:rPr>
              <a:t>upaya</a:t>
            </a:r>
            <a:r>
              <a:rPr lang="en-US" sz="1200" dirty="0">
                <a:latin typeface="Meiryo UI" panose="020B0604030504040204" pitchFamily="34" charset="-128"/>
                <a:ea typeface="Meiryo UI" panose="020B0604030504040204" pitchFamily="34" charset="-128"/>
              </a:rPr>
              <a:t> </a:t>
            </a:r>
            <a:r>
              <a:rPr lang="en-US" sz="1200" dirty="0" err="1">
                <a:latin typeface="Meiryo UI" panose="020B0604030504040204" pitchFamily="34" charset="-128"/>
                <a:ea typeface="Meiryo UI" panose="020B0604030504040204" pitchFamily="34" charset="-128"/>
              </a:rPr>
              <a:t>tersebut</a:t>
            </a:r>
            <a:r>
              <a:rPr lang="en-US" sz="1200" dirty="0">
                <a:latin typeface="Meiryo UI" panose="020B0604030504040204" pitchFamily="34" charset="-128"/>
                <a:ea typeface="Meiryo UI" panose="020B0604030504040204" pitchFamily="34" charset="-128"/>
              </a:rPr>
              <a:t> </a:t>
            </a:r>
            <a:r>
              <a:rPr lang="en-US" sz="1200" dirty="0" err="1">
                <a:latin typeface="Meiryo UI" panose="020B0604030504040204" pitchFamily="34" charset="-128"/>
                <a:ea typeface="Meiryo UI" panose="020B0604030504040204" pitchFamily="34" charset="-128"/>
              </a:rPr>
              <a:t>tidak</a:t>
            </a:r>
            <a:r>
              <a:rPr lang="en-US" sz="1200" dirty="0">
                <a:latin typeface="Meiryo UI" panose="020B0604030504040204" pitchFamily="34" charset="-128"/>
                <a:ea typeface="Meiryo UI" panose="020B0604030504040204" pitchFamily="34" charset="-128"/>
              </a:rPr>
              <a:t> </a:t>
            </a:r>
            <a:r>
              <a:rPr lang="en-US" sz="1200" dirty="0" err="1">
                <a:latin typeface="Meiryo UI" panose="020B0604030504040204" pitchFamily="34" charset="-128"/>
                <a:ea typeface="Meiryo UI" panose="020B0604030504040204" pitchFamily="34" charset="-128"/>
              </a:rPr>
              <a:t>mengarah</a:t>
            </a:r>
            <a:r>
              <a:rPr lang="en-US" sz="1200" dirty="0">
                <a:latin typeface="Meiryo UI" panose="020B0604030504040204" pitchFamily="34" charset="-128"/>
                <a:ea typeface="Meiryo UI" panose="020B0604030504040204" pitchFamily="34" charset="-128"/>
              </a:rPr>
              <a:t> pada </a:t>
            </a:r>
            <a:r>
              <a:rPr lang="en-US" sz="1200" dirty="0" err="1">
                <a:latin typeface="Meiryo UI" panose="020B0604030504040204" pitchFamily="34" charset="-128"/>
                <a:ea typeface="Meiryo UI" panose="020B0604030504040204" pitchFamily="34" charset="-128"/>
              </a:rPr>
              <a:t>solusi</a:t>
            </a:r>
            <a:r>
              <a:rPr lang="en-US" sz="1200" dirty="0">
                <a:latin typeface="Meiryo UI" panose="020B0604030504040204" pitchFamily="34" charset="-128"/>
                <a:ea typeface="Meiryo UI" panose="020B0604030504040204" pitchFamily="34" charset="-128"/>
              </a:rPr>
              <a:t> yang </a:t>
            </a:r>
            <a:r>
              <a:rPr lang="en-US" sz="1200" dirty="0" err="1">
                <a:latin typeface="Meiryo UI" panose="020B0604030504040204" pitchFamily="34" charset="-128"/>
                <a:ea typeface="Meiryo UI" panose="020B0604030504040204" pitchFamily="34" charset="-128"/>
              </a:rPr>
              <a:t>berkelanjutan</a:t>
            </a:r>
            <a:r>
              <a:rPr lang="en-US" sz="1200" dirty="0">
                <a:latin typeface="Meiryo UI" panose="020B0604030504040204" pitchFamily="34" charset="-128"/>
                <a:ea typeface="Meiryo UI" panose="020B0604030504040204" pitchFamily="34" charset="-128"/>
              </a:rPr>
              <a:t> (</a:t>
            </a:r>
            <a:r>
              <a:rPr lang="en-US" sz="1200" dirty="0" err="1">
                <a:latin typeface="Meiryo UI" panose="020B0604030504040204" pitchFamily="34" charset="-128"/>
                <a:ea typeface="Meiryo UI" panose="020B0604030504040204" pitchFamily="34" charset="-128"/>
              </a:rPr>
              <a:t>jangka</a:t>
            </a:r>
            <a:r>
              <a:rPr lang="en-US" sz="1200" dirty="0">
                <a:latin typeface="Meiryo UI" panose="020B0604030504040204" pitchFamily="34" charset="-128"/>
                <a:ea typeface="Meiryo UI" panose="020B0604030504040204" pitchFamily="34" charset="-128"/>
              </a:rPr>
              <a:t> </a:t>
            </a:r>
            <a:r>
              <a:rPr lang="en-US" sz="1200" dirty="0" err="1">
                <a:latin typeface="Meiryo UI" panose="020B0604030504040204" pitchFamily="34" charset="-128"/>
                <a:ea typeface="Meiryo UI" panose="020B0604030504040204" pitchFamily="34" charset="-128"/>
              </a:rPr>
              <a:t>pendek</a:t>
            </a:r>
            <a:r>
              <a:rPr lang="en-US" sz="1200" dirty="0">
                <a:latin typeface="Meiryo UI" panose="020B0604030504040204" pitchFamily="34" charset="-128"/>
                <a:ea typeface="Meiryo UI" panose="020B0604030504040204" pitchFamily="34" charset="-128"/>
              </a:rPr>
              <a:t>).</a:t>
            </a:r>
            <a:endParaRPr lang="en-ID" sz="1200" dirty="0">
              <a:latin typeface="Meiryo UI" panose="020B0604030504040204" pitchFamily="34" charset="-128"/>
              <a:ea typeface="Meiryo UI" panose="020B0604030504040204" pitchFamily="34" charset="-128"/>
            </a:endParaRPr>
          </a:p>
        </p:txBody>
      </p:sp>
      <p:sp>
        <p:nvSpPr>
          <p:cNvPr id="4" name="TextBox 3">
            <a:extLst>
              <a:ext uri="{FF2B5EF4-FFF2-40B4-BE49-F238E27FC236}">
                <a16:creationId xmlns:a16="http://schemas.microsoft.com/office/drawing/2014/main" id="{C63F0F1C-64B2-178F-06D6-A1D94B42C698}"/>
              </a:ext>
            </a:extLst>
          </p:cNvPr>
          <p:cNvSpPr txBox="1"/>
          <p:nvPr/>
        </p:nvSpPr>
        <p:spPr>
          <a:xfrm>
            <a:off x="80102" y="5731778"/>
            <a:ext cx="8983796" cy="830997"/>
          </a:xfrm>
          <a:prstGeom prst="rect">
            <a:avLst/>
          </a:prstGeom>
          <a:noFill/>
        </p:spPr>
        <p:txBody>
          <a:bodyPr wrap="square" rtlCol="0">
            <a:spAutoFit/>
          </a:bodyPr>
          <a:lstStyle/>
          <a:p>
            <a:r>
              <a:rPr lang="en-US" sz="1200" dirty="0">
                <a:latin typeface="Meiryo UI" panose="020B0604030504040204" pitchFamily="34" charset="-128"/>
                <a:ea typeface="Meiryo UI" panose="020B0604030504040204" pitchFamily="34" charset="-128"/>
              </a:rPr>
              <a:t>Dari proses </a:t>
            </a:r>
            <a:r>
              <a:rPr lang="en-US" sz="1200" dirty="0" err="1">
                <a:latin typeface="Meiryo UI" panose="020B0604030504040204" pitchFamily="34" charset="-128"/>
                <a:ea typeface="Meiryo UI" panose="020B0604030504040204" pitchFamily="34" charset="-128"/>
              </a:rPr>
              <a:t>pembuatan</a:t>
            </a:r>
            <a:r>
              <a:rPr lang="en-US" sz="1200" dirty="0">
                <a:latin typeface="Meiryo UI" panose="020B0604030504040204" pitchFamily="34" charset="-128"/>
                <a:ea typeface="Meiryo UI" panose="020B0604030504040204" pitchFamily="34" charset="-128"/>
              </a:rPr>
              <a:t> </a:t>
            </a:r>
            <a:r>
              <a:rPr lang="en-US" sz="1200" dirty="0" err="1">
                <a:latin typeface="Meiryo UI" panose="020B0604030504040204" pitchFamily="34" charset="-128"/>
                <a:ea typeface="Meiryo UI" panose="020B0604030504040204" pitchFamily="34" charset="-128"/>
              </a:rPr>
              <a:t>cetakan</a:t>
            </a:r>
            <a:r>
              <a:rPr lang="en-US" sz="1200" dirty="0">
                <a:latin typeface="Meiryo UI" panose="020B0604030504040204" pitchFamily="34" charset="-128"/>
                <a:ea typeface="Meiryo UI" panose="020B0604030504040204" pitchFamily="34" charset="-128"/>
              </a:rPr>
              <a:t> </a:t>
            </a:r>
            <a:r>
              <a:rPr lang="en-US" sz="1200" dirty="0" err="1">
                <a:latin typeface="Meiryo UI" panose="020B0604030504040204" pitchFamily="34" charset="-128"/>
                <a:ea typeface="Meiryo UI" panose="020B0604030504040204" pitchFamily="34" charset="-128"/>
              </a:rPr>
              <a:t>dihasilkan</a:t>
            </a:r>
            <a:r>
              <a:rPr lang="en-US" sz="1200" dirty="0">
                <a:latin typeface="Meiryo UI" panose="020B0604030504040204" pitchFamily="34" charset="-128"/>
                <a:ea typeface="Meiryo UI" panose="020B0604030504040204" pitchFamily="34" charset="-128"/>
              </a:rPr>
              <a:t> </a:t>
            </a:r>
            <a:r>
              <a:rPr lang="en-US" sz="1200" b="1" i="1" dirty="0">
                <a:latin typeface="Meiryo UI" panose="020B0604030504040204" pitchFamily="34" charset="-128"/>
                <a:ea typeface="Meiryo UI" panose="020B0604030504040204" pitchFamily="34" charset="-128"/>
              </a:rPr>
              <a:t>waste </a:t>
            </a:r>
            <a:r>
              <a:rPr lang="en-US" sz="1200" b="1" i="1" dirty="0" err="1">
                <a:latin typeface="Meiryo UI" panose="020B0604030504040204" pitchFamily="34" charset="-128"/>
                <a:ea typeface="Meiryo UI" panose="020B0604030504040204" pitchFamily="34" charset="-128"/>
              </a:rPr>
              <a:t>berupa</a:t>
            </a:r>
            <a:r>
              <a:rPr lang="en-US" sz="1200" b="1" i="1" dirty="0">
                <a:latin typeface="Meiryo UI" panose="020B0604030504040204" pitchFamily="34" charset="-128"/>
                <a:ea typeface="Meiryo UI" panose="020B0604030504040204" pitchFamily="34" charset="-128"/>
              </a:rPr>
              <a:t> sand foundry, </a:t>
            </a:r>
            <a:r>
              <a:rPr lang="en-US" sz="1200" dirty="0">
                <a:latin typeface="Meiryo UI" panose="020B0604030504040204" pitchFamily="34" charset="-128"/>
                <a:ea typeface="Meiryo UI" panose="020B0604030504040204" pitchFamily="34" charset="-128"/>
              </a:rPr>
              <a:t>proses finishing </a:t>
            </a:r>
            <a:r>
              <a:rPr lang="en-US" sz="1200" dirty="0" err="1">
                <a:latin typeface="Meiryo UI" panose="020B0604030504040204" pitchFamily="34" charset="-128"/>
                <a:ea typeface="Meiryo UI" panose="020B0604030504040204" pitchFamily="34" charset="-128"/>
              </a:rPr>
              <a:t>dihasilkan</a:t>
            </a:r>
            <a:r>
              <a:rPr lang="en-US" sz="1200" dirty="0">
                <a:latin typeface="Meiryo UI" panose="020B0604030504040204" pitchFamily="34" charset="-128"/>
                <a:ea typeface="Meiryo UI" panose="020B0604030504040204" pitchFamily="34" charset="-128"/>
              </a:rPr>
              <a:t> </a:t>
            </a:r>
            <a:r>
              <a:rPr lang="en-US" sz="1200" b="1" i="1" dirty="0">
                <a:latin typeface="Meiryo UI" panose="020B0604030504040204" pitchFamily="34" charset="-128"/>
                <a:ea typeface="Meiryo UI" panose="020B0604030504040204" pitchFamily="34" charset="-128"/>
              </a:rPr>
              <a:t>waste </a:t>
            </a:r>
            <a:r>
              <a:rPr lang="en-US" sz="1200" b="1" i="1" dirty="0" err="1">
                <a:latin typeface="Meiryo UI" panose="020B0604030504040204" pitchFamily="34" charset="-128"/>
                <a:ea typeface="Meiryo UI" panose="020B0604030504040204" pitchFamily="34" charset="-128"/>
              </a:rPr>
              <a:t>berupa</a:t>
            </a:r>
            <a:r>
              <a:rPr lang="en-US" sz="1200" b="1" i="1" dirty="0">
                <a:latin typeface="Meiryo UI" panose="020B0604030504040204" pitchFamily="34" charset="-128"/>
                <a:ea typeface="Meiryo UI" panose="020B0604030504040204" pitchFamily="34" charset="-128"/>
              </a:rPr>
              <a:t> Gram</a:t>
            </a:r>
            <a:r>
              <a:rPr lang="en-US" sz="1200" dirty="0">
                <a:latin typeface="Meiryo UI" panose="020B0604030504040204" pitchFamily="34" charset="-128"/>
                <a:ea typeface="Meiryo UI" panose="020B0604030504040204" pitchFamily="34" charset="-128"/>
              </a:rPr>
              <a:t>, dan juga </a:t>
            </a:r>
            <a:r>
              <a:rPr lang="en-US" sz="1200" dirty="0" err="1">
                <a:latin typeface="Meiryo UI" panose="020B0604030504040204" pitchFamily="34" charset="-128"/>
                <a:ea typeface="Meiryo UI" panose="020B0604030504040204" pitchFamily="34" charset="-128"/>
              </a:rPr>
              <a:t>terdapat</a:t>
            </a:r>
            <a:r>
              <a:rPr lang="en-US" sz="1200" dirty="0">
                <a:latin typeface="Meiryo UI" panose="020B0604030504040204" pitchFamily="34" charset="-128"/>
                <a:ea typeface="Meiryo UI" panose="020B0604030504040204" pitchFamily="34" charset="-128"/>
              </a:rPr>
              <a:t> </a:t>
            </a:r>
            <a:r>
              <a:rPr lang="en-US" sz="1200" b="1" i="1" dirty="0">
                <a:latin typeface="Meiryo UI" panose="020B0604030504040204" pitchFamily="34" charset="-128"/>
                <a:ea typeface="Meiryo UI" panose="020B0604030504040204" pitchFamily="34" charset="-128"/>
              </a:rPr>
              <a:t>waste </a:t>
            </a:r>
            <a:r>
              <a:rPr lang="en-US" sz="1200" b="1" dirty="0" err="1">
                <a:latin typeface="Meiryo UI" panose="020B0604030504040204" pitchFamily="34" charset="-128"/>
                <a:ea typeface="Meiryo UI" panose="020B0604030504040204" pitchFamily="34" charset="-128"/>
              </a:rPr>
              <a:t>dari</a:t>
            </a:r>
            <a:r>
              <a:rPr lang="en-US" sz="1200" b="1" i="1" dirty="0">
                <a:latin typeface="Meiryo UI" panose="020B0604030504040204" pitchFamily="34" charset="-128"/>
                <a:ea typeface="Meiryo UI" panose="020B0604030504040204" pitchFamily="34" charset="-128"/>
              </a:rPr>
              <a:t> supporting </a:t>
            </a:r>
            <a:r>
              <a:rPr lang="en-US" sz="1200" b="1" dirty="0" err="1">
                <a:latin typeface="Meiryo UI" panose="020B0604030504040204" pitchFamily="34" charset="-128"/>
                <a:ea typeface="Meiryo UI" panose="020B0604030504040204" pitchFamily="34" charset="-128"/>
              </a:rPr>
              <a:t>seperti</a:t>
            </a:r>
            <a:r>
              <a:rPr lang="en-US" sz="1200" b="1" dirty="0">
                <a:latin typeface="Meiryo UI" panose="020B0604030504040204" pitchFamily="34" charset="-128"/>
                <a:ea typeface="Meiryo UI" panose="020B0604030504040204" pitchFamily="34" charset="-128"/>
              </a:rPr>
              <a:t> </a:t>
            </a:r>
            <a:r>
              <a:rPr lang="en-US" sz="1200" b="1" i="1" dirty="0">
                <a:latin typeface="Meiryo UI" panose="020B0604030504040204" pitchFamily="34" charset="-128"/>
                <a:ea typeface="Meiryo UI" panose="020B0604030504040204" pitchFamily="34" charset="-128"/>
              </a:rPr>
              <a:t>general domestic waste</a:t>
            </a:r>
            <a:r>
              <a:rPr lang="en-US" sz="1200" b="1" dirty="0">
                <a:latin typeface="Meiryo UI" panose="020B0604030504040204" pitchFamily="34" charset="-128"/>
                <a:ea typeface="Meiryo UI" panose="020B0604030504040204" pitchFamily="34" charset="-128"/>
              </a:rPr>
              <a:t> </a:t>
            </a:r>
            <a:r>
              <a:rPr lang="en-US" sz="1200" dirty="0">
                <a:solidFill>
                  <a:srgbClr val="FF0000"/>
                </a:solidFill>
                <a:latin typeface="Meiryo UI" panose="020B0604030504040204" pitchFamily="34" charset="-128"/>
                <a:ea typeface="Meiryo UI" panose="020B0604030504040204" pitchFamily="34" charset="-128"/>
              </a:rPr>
              <a:t>(</a:t>
            </a:r>
            <a:r>
              <a:rPr lang="en-US" sz="1200" dirty="0" err="1">
                <a:solidFill>
                  <a:srgbClr val="FF0000"/>
                </a:solidFill>
                <a:latin typeface="Meiryo UI" panose="020B0604030504040204" pitchFamily="34" charset="-128"/>
                <a:ea typeface="Meiryo UI" panose="020B0604030504040204" pitchFamily="34" charset="-128"/>
              </a:rPr>
              <a:t>sisa</a:t>
            </a:r>
            <a:r>
              <a:rPr lang="en-US" sz="1200" dirty="0">
                <a:solidFill>
                  <a:srgbClr val="FF0000"/>
                </a:solidFill>
                <a:latin typeface="Meiryo UI" panose="020B0604030504040204" pitchFamily="34" charset="-128"/>
                <a:ea typeface="Meiryo UI" panose="020B0604030504040204" pitchFamily="34" charset="-128"/>
              </a:rPr>
              <a:t> </a:t>
            </a:r>
            <a:r>
              <a:rPr lang="en-US" sz="1200" dirty="0" err="1">
                <a:solidFill>
                  <a:srgbClr val="FF0000"/>
                </a:solidFill>
                <a:latin typeface="Meiryo UI" panose="020B0604030504040204" pitchFamily="34" charset="-128"/>
                <a:ea typeface="Meiryo UI" panose="020B0604030504040204" pitchFamily="34" charset="-128"/>
              </a:rPr>
              <a:t>makanan</a:t>
            </a:r>
            <a:r>
              <a:rPr lang="en-US" sz="1200" dirty="0">
                <a:solidFill>
                  <a:srgbClr val="FF0000"/>
                </a:solidFill>
                <a:latin typeface="Meiryo UI" panose="020B0604030504040204" pitchFamily="34" charset="-128"/>
                <a:ea typeface="Meiryo UI" panose="020B0604030504040204" pitchFamily="34" charset="-128"/>
              </a:rPr>
              <a:t> </a:t>
            </a:r>
            <a:r>
              <a:rPr lang="en-US" sz="1200" dirty="0" err="1">
                <a:solidFill>
                  <a:srgbClr val="FF0000"/>
                </a:solidFill>
                <a:latin typeface="Meiryo UI" panose="020B0604030504040204" pitchFamily="34" charset="-128"/>
                <a:ea typeface="Meiryo UI" panose="020B0604030504040204" pitchFamily="34" charset="-128"/>
              </a:rPr>
              <a:t>organik</a:t>
            </a:r>
            <a:r>
              <a:rPr lang="en-US" sz="1200" dirty="0">
                <a:solidFill>
                  <a:srgbClr val="FF0000"/>
                </a:solidFill>
                <a:latin typeface="Meiryo UI" panose="020B0604030504040204" pitchFamily="34" charset="-128"/>
                <a:ea typeface="Meiryo UI" panose="020B0604030504040204" pitchFamily="34" charset="-128"/>
              </a:rPr>
              <a:t>, </a:t>
            </a:r>
            <a:r>
              <a:rPr lang="en-US" sz="1200" dirty="0" err="1">
                <a:solidFill>
                  <a:srgbClr val="FF0000"/>
                </a:solidFill>
                <a:latin typeface="Meiryo UI" panose="020B0604030504040204" pitchFamily="34" charset="-128"/>
                <a:ea typeface="Meiryo UI" panose="020B0604030504040204" pitchFamily="34" charset="-128"/>
              </a:rPr>
              <a:t>kayu</a:t>
            </a:r>
            <a:r>
              <a:rPr lang="en-US" sz="1200" dirty="0">
                <a:solidFill>
                  <a:srgbClr val="FF0000"/>
                </a:solidFill>
                <a:latin typeface="Meiryo UI" panose="020B0604030504040204" pitchFamily="34" charset="-128"/>
                <a:ea typeface="Meiryo UI" panose="020B0604030504040204" pitchFamily="34" charset="-128"/>
              </a:rPr>
              <a:t>, </a:t>
            </a:r>
            <a:r>
              <a:rPr lang="en-US" sz="1200" dirty="0" err="1">
                <a:solidFill>
                  <a:srgbClr val="FF0000"/>
                </a:solidFill>
                <a:latin typeface="Meiryo UI" panose="020B0604030504040204" pitchFamily="34" charset="-128"/>
                <a:ea typeface="Meiryo UI" panose="020B0604030504040204" pitchFamily="34" charset="-128"/>
              </a:rPr>
              <a:t>kertas</a:t>
            </a:r>
            <a:r>
              <a:rPr lang="en-US" sz="1200" dirty="0">
                <a:solidFill>
                  <a:srgbClr val="FF0000"/>
                </a:solidFill>
                <a:latin typeface="Meiryo UI" panose="020B0604030504040204" pitchFamily="34" charset="-128"/>
                <a:ea typeface="Meiryo UI" panose="020B0604030504040204" pitchFamily="34" charset="-128"/>
              </a:rPr>
              <a:t>, </a:t>
            </a:r>
            <a:r>
              <a:rPr lang="en-US" sz="1200" dirty="0" err="1">
                <a:solidFill>
                  <a:srgbClr val="FF0000"/>
                </a:solidFill>
                <a:latin typeface="Meiryo UI" panose="020B0604030504040204" pitchFamily="34" charset="-128"/>
                <a:ea typeface="Meiryo UI" panose="020B0604030504040204" pitchFamily="34" charset="-128"/>
              </a:rPr>
              <a:t>kardus</a:t>
            </a:r>
            <a:r>
              <a:rPr lang="en-US" sz="1200" dirty="0">
                <a:solidFill>
                  <a:srgbClr val="FF0000"/>
                </a:solidFill>
                <a:latin typeface="Meiryo UI" panose="020B0604030504040204" pitchFamily="34" charset="-128"/>
                <a:ea typeface="Meiryo UI" panose="020B0604030504040204" pitchFamily="34" charset="-128"/>
              </a:rPr>
              <a:t>, </a:t>
            </a:r>
            <a:r>
              <a:rPr lang="en-US" sz="1200" dirty="0" err="1">
                <a:solidFill>
                  <a:srgbClr val="FF0000"/>
                </a:solidFill>
                <a:latin typeface="Meiryo UI" panose="020B0604030504040204" pitchFamily="34" charset="-128"/>
                <a:ea typeface="Meiryo UI" panose="020B0604030504040204" pitchFamily="34" charset="-128"/>
              </a:rPr>
              <a:t>wadah</a:t>
            </a:r>
            <a:r>
              <a:rPr lang="en-US" sz="1200" dirty="0">
                <a:solidFill>
                  <a:srgbClr val="FF0000"/>
                </a:solidFill>
                <a:latin typeface="Meiryo UI" panose="020B0604030504040204" pitchFamily="34" charset="-128"/>
                <a:ea typeface="Meiryo UI" panose="020B0604030504040204" pitchFamily="34" charset="-128"/>
              </a:rPr>
              <a:t> </a:t>
            </a:r>
            <a:r>
              <a:rPr lang="en-US" sz="1200" dirty="0" err="1">
                <a:solidFill>
                  <a:srgbClr val="FF0000"/>
                </a:solidFill>
                <a:latin typeface="Meiryo UI" panose="020B0604030504040204" pitchFamily="34" charset="-128"/>
                <a:ea typeface="Meiryo UI" panose="020B0604030504040204" pitchFamily="34" charset="-128"/>
              </a:rPr>
              <a:t>plastik</a:t>
            </a:r>
            <a:r>
              <a:rPr lang="en-US" sz="1200" dirty="0">
                <a:solidFill>
                  <a:srgbClr val="FF0000"/>
                </a:solidFill>
                <a:latin typeface="Meiryo UI" panose="020B0604030504040204" pitchFamily="34" charset="-128"/>
                <a:ea typeface="Meiryo UI" panose="020B0604030504040204" pitchFamily="34" charset="-128"/>
              </a:rPr>
              <a:t>) </a:t>
            </a:r>
            <a:r>
              <a:rPr lang="en-US" sz="1200" dirty="0">
                <a:latin typeface="Meiryo UI" panose="020B0604030504040204" pitchFamily="34" charset="-128"/>
                <a:ea typeface="Meiryo UI" panose="020B0604030504040204" pitchFamily="34" charset="-128"/>
              </a:rPr>
              <a:t>yang </a:t>
            </a:r>
            <a:r>
              <a:rPr lang="en-US" sz="1200" dirty="0" err="1">
                <a:latin typeface="Meiryo UI" panose="020B0604030504040204" pitchFamily="34" charset="-128"/>
                <a:ea typeface="Meiryo UI" panose="020B0604030504040204" pitchFamily="34" charset="-128"/>
              </a:rPr>
              <a:t>dimungkinkan</a:t>
            </a:r>
            <a:r>
              <a:rPr lang="en-US" sz="1200" dirty="0">
                <a:latin typeface="Meiryo UI" panose="020B0604030504040204" pitchFamily="34" charset="-128"/>
                <a:ea typeface="Meiryo UI" panose="020B0604030504040204" pitchFamily="34" charset="-128"/>
              </a:rPr>
              <a:t> </a:t>
            </a:r>
            <a:r>
              <a:rPr lang="en-US" sz="1200" dirty="0" err="1">
                <a:latin typeface="Meiryo UI" panose="020B0604030504040204" pitchFamily="34" charset="-128"/>
                <a:ea typeface="Meiryo UI" panose="020B0604030504040204" pitchFamily="34" charset="-128"/>
              </a:rPr>
              <a:t>dilakukan</a:t>
            </a:r>
            <a:r>
              <a:rPr lang="en-US" sz="1200" dirty="0">
                <a:latin typeface="Meiryo UI" panose="020B0604030504040204" pitchFamily="34" charset="-128"/>
                <a:ea typeface="Meiryo UI" panose="020B0604030504040204" pitchFamily="34" charset="-128"/>
              </a:rPr>
              <a:t> </a:t>
            </a:r>
            <a:r>
              <a:rPr lang="en-US" sz="1200" b="1" dirty="0" err="1">
                <a:solidFill>
                  <a:srgbClr val="0000CC"/>
                </a:solidFill>
                <a:latin typeface="Meiryo UI" panose="020B0604030504040204" pitchFamily="34" charset="-128"/>
                <a:ea typeface="Meiryo UI" panose="020B0604030504040204" pitchFamily="34" charset="-128"/>
              </a:rPr>
              <a:t>Pemanfaatan</a:t>
            </a:r>
            <a:r>
              <a:rPr lang="en-US" sz="1200" b="1" dirty="0">
                <a:solidFill>
                  <a:srgbClr val="0000CC"/>
                </a:solidFill>
                <a:latin typeface="Meiryo UI" panose="020B0604030504040204" pitchFamily="34" charset="-128"/>
                <a:ea typeface="Meiryo UI" panose="020B0604030504040204" pitchFamily="34" charset="-128"/>
              </a:rPr>
              <a:t> dan </a:t>
            </a:r>
            <a:r>
              <a:rPr lang="en-US" sz="1200" b="1" dirty="0" err="1">
                <a:solidFill>
                  <a:srgbClr val="0000CC"/>
                </a:solidFill>
                <a:latin typeface="Meiryo UI" panose="020B0604030504040204" pitchFamily="34" charset="-128"/>
                <a:ea typeface="Meiryo UI" panose="020B0604030504040204" pitchFamily="34" charset="-128"/>
              </a:rPr>
              <a:t>Pengolahan</a:t>
            </a:r>
            <a:r>
              <a:rPr lang="en-US" sz="1200" dirty="0">
                <a:latin typeface="Meiryo UI" panose="020B0604030504040204" pitchFamily="34" charset="-128"/>
                <a:ea typeface="Meiryo UI" panose="020B0604030504040204" pitchFamily="34" charset="-128"/>
              </a:rPr>
              <a:t> </a:t>
            </a:r>
            <a:r>
              <a:rPr lang="en-US" sz="1200" dirty="0" err="1">
                <a:latin typeface="Meiryo UI" panose="020B0604030504040204" pitchFamily="34" charset="-128"/>
                <a:ea typeface="Meiryo UI" panose="020B0604030504040204" pitchFamily="34" charset="-128"/>
              </a:rPr>
              <a:t>dengan</a:t>
            </a:r>
            <a:r>
              <a:rPr lang="en-US" sz="1200" dirty="0">
                <a:latin typeface="Meiryo UI" panose="020B0604030504040204" pitchFamily="34" charset="-128"/>
                <a:ea typeface="Meiryo UI" panose="020B0604030504040204" pitchFamily="34" charset="-128"/>
              </a:rPr>
              <a:t> </a:t>
            </a:r>
            <a:r>
              <a:rPr lang="en-US" sz="1200" dirty="0" err="1">
                <a:latin typeface="Meiryo UI" panose="020B0604030504040204" pitchFamily="34" charset="-128"/>
                <a:ea typeface="Meiryo UI" panose="020B0604030504040204" pitchFamily="34" charset="-128"/>
              </a:rPr>
              <a:t>konsep</a:t>
            </a:r>
            <a:r>
              <a:rPr lang="en-US" sz="1200" dirty="0">
                <a:latin typeface="Meiryo UI" panose="020B0604030504040204" pitchFamily="34" charset="-128"/>
                <a:ea typeface="Meiryo UI" panose="020B0604030504040204" pitchFamily="34" charset="-128"/>
              </a:rPr>
              <a:t> </a:t>
            </a:r>
            <a:r>
              <a:rPr lang="en-US" sz="1200" b="1" i="1" u="sng" dirty="0">
                <a:solidFill>
                  <a:srgbClr val="00B050"/>
                </a:solidFill>
                <a:latin typeface="Meiryo UI" panose="020B0604030504040204" pitchFamily="34" charset="-128"/>
                <a:ea typeface="Meiryo UI" panose="020B0604030504040204" pitchFamily="34" charset="-128"/>
              </a:rPr>
              <a:t>Green Factory </a:t>
            </a:r>
            <a:r>
              <a:rPr lang="en-US" sz="1200" b="1" u="sng" dirty="0">
                <a:solidFill>
                  <a:srgbClr val="00B050"/>
                </a:solidFill>
                <a:latin typeface="Meiryo UI" panose="020B0604030504040204" pitchFamily="34" charset="-128"/>
                <a:ea typeface="Meiryo UI" panose="020B0604030504040204" pitchFamily="34" charset="-128"/>
              </a:rPr>
              <a:t>pada </a:t>
            </a:r>
            <a:r>
              <a:rPr lang="en-US" sz="1200" b="1" i="1" u="sng" dirty="0" err="1">
                <a:solidFill>
                  <a:srgbClr val="00B050"/>
                </a:solidFill>
                <a:latin typeface="Meiryo UI" panose="020B0604030504040204" pitchFamily="34" charset="-128"/>
                <a:ea typeface="Meiryo UI" panose="020B0604030504040204" pitchFamily="34" charset="-128"/>
              </a:rPr>
              <a:t>Circullar</a:t>
            </a:r>
            <a:r>
              <a:rPr lang="en-US" sz="1200" b="1" i="1" u="sng" dirty="0">
                <a:solidFill>
                  <a:srgbClr val="00B050"/>
                </a:solidFill>
                <a:latin typeface="Meiryo UI" panose="020B0604030504040204" pitchFamily="34" charset="-128"/>
                <a:ea typeface="Meiryo UI" panose="020B0604030504040204" pitchFamily="34" charset="-128"/>
              </a:rPr>
              <a:t> Economy Circle</a:t>
            </a:r>
            <a:r>
              <a:rPr lang="en-US" sz="1200" dirty="0">
                <a:latin typeface="Meiryo UI" panose="020B0604030504040204" pitchFamily="34" charset="-128"/>
                <a:ea typeface="Meiryo UI" panose="020B0604030504040204" pitchFamily="34" charset="-128"/>
              </a:rPr>
              <a:t>.</a:t>
            </a:r>
            <a:endParaRPr lang="en-ID" sz="1200" dirty="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23158173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BB90C39-8624-2829-0F0E-0E9C12F47353}"/>
              </a:ext>
            </a:extLst>
          </p:cNvPr>
          <p:cNvSpPr>
            <a:spLocks noGrp="1"/>
          </p:cNvSpPr>
          <p:nvPr>
            <p:ph type="sldNum" sz="quarter" idx="12"/>
          </p:nvPr>
        </p:nvSpPr>
        <p:spPr/>
        <p:txBody>
          <a:bodyPr/>
          <a:lstStyle/>
          <a:p>
            <a:pPr>
              <a:defRPr/>
            </a:pPr>
            <a:fld id="{7E3B8915-3B53-4C93-8C3B-E504BC8E1139}" type="slidenum">
              <a:rPr lang="en-US" smtClean="0"/>
              <a:pPr>
                <a:defRPr/>
              </a:pPr>
              <a:t>13</a:t>
            </a:fld>
            <a:endParaRPr lang="en-US"/>
          </a:p>
        </p:txBody>
      </p:sp>
      <p:sp>
        <p:nvSpPr>
          <p:cNvPr id="4" name="Title 1">
            <a:extLst>
              <a:ext uri="{FF2B5EF4-FFF2-40B4-BE49-F238E27FC236}">
                <a16:creationId xmlns:a16="http://schemas.microsoft.com/office/drawing/2014/main" id="{8BC1808F-9220-DBB5-A697-C8BA7E8A9D60}"/>
              </a:ext>
            </a:extLst>
          </p:cNvPr>
          <p:cNvSpPr txBox="1">
            <a:spLocks/>
          </p:cNvSpPr>
          <p:nvPr/>
        </p:nvSpPr>
        <p:spPr bwMode="auto">
          <a:xfrm>
            <a:off x="0" y="58614"/>
            <a:ext cx="8229600" cy="63408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GB" sz="2800" b="1" dirty="0">
                <a:cs typeface="Arial" panose="020B0604020202020204" pitchFamily="34" charset="0"/>
              </a:rPr>
              <a:t>3.1. World Wide Demand Forecast</a:t>
            </a:r>
          </a:p>
        </p:txBody>
      </p:sp>
      <p:grpSp>
        <p:nvGrpSpPr>
          <p:cNvPr id="8" name="Group 7">
            <a:extLst>
              <a:ext uri="{FF2B5EF4-FFF2-40B4-BE49-F238E27FC236}">
                <a16:creationId xmlns:a16="http://schemas.microsoft.com/office/drawing/2014/main" id="{AB149A07-D17B-4FB0-96A3-FCE6522F95B4}"/>
              </a:ext>
            </a:extLst>
          </p:cNvPr>
          <p:cNvGrpSpPr/>
          <p:nvPr/>
        </p:nvGrpSpPr>
        <p:grpSpPr>
          <a:xfrm>
            <a:off x="0" y="949598"/>
            <a:ext cx="9117757" cy="5100778"/>
            <a:chOff x="0" y="949598"/>
            <a:chExt cx="9117757" cy="5100778"/>
          </a:xfrm>
        </p:grpSpPr>
        <p:pic>
          <p:nvPicPr>
            <p:cNvPr id="6" name="Picture 5">
              <a:extLst>
                <a:ext uri="{FF2B5EF4-FFF2-40B4-BE49-F238E27FC236}">
                  <a16:creationId xmlns:a16="http://schemas.microsoft.com/office/drawing/2014/main" id="{6D836755-8A60-4790-8FEE-77A18C7037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49598"/>
              <a:ext cx="9105900" cy="5100778"/>
            </a:xfrm>
            <a:prstGeom prst="rect">
              <a:avLst/>
            </a:prstGeom>
            <a:solidFill>
              <a:schemeClr val="accent1"/>
            </a:solidFill>
          </p:spPr>
        </p:pic>
        <p:sp>
          <p:nvSpPr>
            <p:cNvPr id="7" name="Rectangle 6">
              <a:extLst>
                <a:ext uri="{FF2B5EF4-FFF2-40B4-BE49-F238E27FC236}">
                  <a16:creationId xmlns:a16="http://schemas.microsoft.com/office/drawing/2014/main" id="{822D3B9A-BF8F-488A-8FD7-3990D0D54FBC}"/>
                </a:ext>
              </a:extLst>
            </p:cNvPr>
            <p:cNvSpPr/>
            <p:nvPr/>
          </p:nvSpPr>
          <p:spPr bwMode="auto">
            <a:xfrm>
              <a:off x="59879" y="1124744"/>
              <a:ext cx="9057878" cy="4783658"/>
            </a:xfrm>
            <a:prstGeom prst="rect">
              <a:avLst/>
            </a:prstGeom>
            <a:solidFill>
              <a:schemeClr val="bg1">
                <a:alpha val="93000"/>
              </a:schemeClr>
            </a:solidFill>
            <a:ln w="9525">
              <a:noFill/>
              <a:miter lim="800000"/>
              <a:headEnd/>
              <a:tailEnd/>
            </a:ln>
          </p:spPr>
          <p:txBody>
            <a:bodyPr rtlCol="0" anchor="ctr"/>
            <a:lstStyle/>
            <a:p>
              <a:pPr algn="l">
                <a:lnSpc>
                  <a:spcPct val="100000"/>
                </a:lnSpc>
                <a:spcBef>
                  <a:spcPct val="0"/>
                </a:spcBef>
              </a:pPr>
              <a:endParaRPr lang="en-US" sz="1400">
                <a:cs typeface="Arial" charset="0"/>
              </a:endParaRPr>
            </a:p>
          </p:txBody>
        </p:sp>
      </p:grpSp>
      <p:sp>
        <p:nvSpPr>
          <p:cNvPr id="10" name="Oval 9">
            <a:extLst>
              <a:ext uri="{FF2B5EF4-FFF2-40B4-BE49-F238E27FC236}">
                <a16:creationId xmlns:a16="http://schemas.microsoft.com/office/drawing/2014/main" id="{77A70410-4795-4989-98E5-E7A7F443568B}"/>
              </a:ext>
            </a:extLst>
          </p:cNvPr>
          <p:cNvSpPr/>
          <p:nvPr/>
        </p:nvSpPr>
        <p:spPr bwMode="auto">
          <a:xfrm>
            <a:off x="1996745" y="1612482"/>
            <a:ext cx="360040" cy="475004"/>
          </a:xfrm>
          <a:prstGeom prst="ellipse">
            <a:avLst/>
          </a:prstGeom>
          <a:solidFill>
            <a:srgbClr val="8FD3F1"/>
          </a:solidFill>
          <a:ln w="9525">
            <a:solidFill>
              <a:srgbClr val="8FD3F1"/>
            </a:solidFill>
            <a:miter lim="800000"/>
            <a:headEnd/>
            <a:tailEnd/>
          </a:ln>
        </p:spPr>
        <p:txBody>
          <a:bodyPr rtlCol="0" anchor="ctr"/>
          <a:lstStyle/>
          <a:p>
            <a:pPr algn="l">
              <a:lnSpc>
                <a:spcPct val="100000"/>
              </a:lnSpc>
              <a:spcBef>
                <a:spcPct val="0"/>
              </a:spcBef>
            </a:pPr>
            <a:endParaRPr lang="en-ID" sz="1400" dirty="0">
              <a:cs typeface="Arial" charset="0"/>
            </a:endParaRPr>
          </a:p>
        </p:txBody>
      </p:sp>
      <p:sp>
        <p:nvSpPr>
          <p:cNvPr id="11" name="Oval 10">
            <a:extLst>
              <a:ext uri="{FF2B5EF4-FFF2-40B4-BE49-F238E27FC236}">
                <a16:creationId xmlns:a16="http://schemas.microsoft.com/office/drawing/2014/main" id="{A9B6DAAB-9104-4DA9-900A-A90DFAB8C856}"/>
              </a:ext>
            </a:extLst>
          </p:cNvPr>
          <p:cNvSpPr/>
          <p:nvPr/>
        </p:nvSpPr>
        <p:spPr bwMode="auto">
          <a:xfrm>
            <a:off x="3940961" y="1608471"/>
            <a:ext cx="360040" cy="475004"/>
          </a:xfrm>
          <a:prstGeom prst="ellipse">
            <a:avLst/>
          </a:prstGeom>
          <a:solidFill>
            <a:srgbClr val="8FD3F1"/>
          </a:solidFill>
          <a:ln w="9525">
            <a:solidFill>
              <a:srgbClr val="8FD3F1"/>
            </a:solidFill>
            <a:miter lim="800000"/>
            <a:headEnd/>
            <a:tailEnd/>
          </a:ln>
        </p:spPr>
        <p:txBody>
          <a:bodyPr rtlCol="0" anchor="ctr"/>
          <a:lstStyle/>
          <a:p>
            <a:pPr algn="l">
              <a:lnSpc>
                <a:spcPct val="100000"/>
              </a:lnSpc>
              <a:spcBef>
                <a:spcPct val="0"/>
              </a:spcBef>
            </a:pPr>
            <a:endParaRPr lang="en-ID" sz="1400" dirty="0">
              <a:cs typeface="Arial" charset="0"/>
            </a:endParaRPr>
          </a:p>
        </p:txBody>
      </p:sp>
      <p:sp>
        <p:nvSpPr>
          <p:cNvPr id="12" name="Oval 11">
            <a:extLst>
              <a:ext uri="{FF2B5EF4-FFF2-40B4-BE49-F238E27FC236}">
                <a16:creationId xmlns:a16="http://schemas.microsoft.com/office/drawing/2014/main" id="{686B494A-A7BC-481A-90C6-9D516D4901FC}"/>
              </a:ext>
            </a:extLst>
          </p:cNvPr>
          <p:cNvSpPr/>
          <p:nvPr/>
        </p:nvSpPr>
        <p:spPr bwMode="auto">
          <a:xfrm>
            <a:off x="3004857" y="1608471"/>
            <a:ext cx="360040" cy="475004"/>
          </a:xfrm>
          <a:prstGeom prst="ellipse">
            <a:avLst/>
          </a:prstGeom>
          <a:solidFill>
            <a:srgbClr val="8FD3F1"/>
          </a:solidFill>
          <a:ln w="9525">
            <a:solidFill>
              <a:srgbClr val="8FD3F1"/>
            </a:solidFill>
            <a:miter lim="800000"/>
            <a:headEnd/>
            <a:tailEnd/>
          </a:ln>
        </p:spPr>
        <p:txBody>
          <a:bodyPr rtlCol="0" anchor="ctr"/>
          <a:lstStyle/>
          <a:p>
            <a:pPr algn="l">
              <a:lnSpc>
                <a:spcPct val="100000"/>
              </a:lnSpc>
              <a:spcBef>
                <a:spcPct val="0"/>
              </a:spcBef>
            </a:pPr>
            <a:endParaRPr lang="en-ID" sz="1400" dirty="0">
              <a:cs typeface="Arial" charset="0"/>
            </a:endParaRPr>
          </a:p>
        </p:txBody>
      </p:sp>
      <p:sp>
        <p:nvSpPr>
          <p:cNvPr id="13" name="Oval 12">
            <a:extLst>
              <a:ext uri="{FF2B5EF4-FFF2-40B4-BE49-F238E27FC236}">
                <a16:creationId xmlns:a16="http://schemas.microsoft.com/office/drawing/2014/main" id="{3AF193FA-5541-496D-821D-1920DB6FE360}"/>
              </a:ext>
            </a:extLst>
          </p:cNvPr>
          <p:cNvSpPr/>
          <p:nvPr/>
        </p:nvSpPr>
        <p:spPr bwMode="auto">
          <a:xfrm>
            <a:off x="4877065" y="1608471"/>
            <a:ext cx="360040" cy="475004"/>
          </a:xfrm>
          <a:prstGeom prst="ellipse">
            <a:avLst/>
          </a:prstGeom>
          <a:solidFill>
            <a:srgbClr val="8FD3F1"/>
          </a:solidFill>
          <a:ln w="9525">
            <a:solidFill>
              <a:srgbClr val="8FD3F1"/>
            </a:solidFill>
            <a:miter lim="800000"/>
            <a:headEnd/>
            <a:tailEnd/>
          </a:ln>
        </p:spPr>
        <p:txBody>
          <a:bodyPr rtlCol="0" anchor="ctr"/>
          <a:lstStyle/>
          <a:p>
            <a:pPr algn="l">
              <a:lnSpc>
                <a:spcPct val="100000"/>
              </a:lnSpc>
              <a:spcBef>
                <a:spcPct val="0"/>
              </a:spcBef>
            </a:pPr>
            <a:endParaRPr lang="en-ID" sz="1400" dirty="0">
              <a:cs typeface="Arial" charset="0"/>
            </a:endParaRPr>
          </a:p>
        </p:txBody>
      </p:sp>
      <p:sp>
        <p:nvSpPr>
          <p:cNvPr id="14" name="Oval 13">
            <a:extLst>
              <a:ext uri="{FF2B5EF4-FFF2-40B4-BE49-F238E27FC236}">
                <a16:creationId xmlns:a16="http://schemas.microsoft.com/office/drawing/2014/main" id="{C9B21AB4-7009-4981-8229-00C8FDCF3B8C}"/>
              </a:ext>
            </a:extLst>
          </p:cNvPr>
          <p:cNvSpPr/>
          <p:nvPr/>
        </p:nvSpPr>
        <p:spPr bwMode="auto">
          <a:xfrm>
            <a:off x="5771430" y="1608471"/>
            <a:ext cx="360040" cy="475004"/>
          </a:xfrm>
          <a:prstGeom prst="ellipse">
            <a:avLst/>
          </a:prstGeom>
          <a:solidFill>
            <a:srgbClr val="8FD3F1"/>
          </a:solidFill>
          <a:ln w="9525">
            <a:solidFill>
              <a:srgbClr val="8FD3F1"/>
            </a:solidFill>
            <a:miter lim="800000"/>
            <a:headEnd/>
            <a:tailEnd/>
          </a:ln>
        </p:spPr>
        <p:txBody>
          <a:bodyPr rtlCol="0" anchor="ctr"/>
          <a:lstStyle/>
          <a:p>
            <a:pPr algn="l">
              <a:lnSpc>
                <a:spcPct val="100000"/>
              </a:lnSpc>
              <a:spcBef>
                <a:spcPct val="0"/>
              </a:spcBef>
            </a:pPr>
            <a:endParaRPr lang="en-ID" sz="1400" dirty="0">
              <a:cs typeface="Arial" charset="0"/>
            </a:endParaRPr>
          </a:p>
        </p:txBody>
      </p:sp>
      <p:sp>
        <p:nvSpPr>
          <p:cNvPr id="15" name="Oval 14">
            <a:extLst>
              <a:ext uri="{FF2B5EF4-FFF2-40B4-BE49-F238E27FC236}">
                <a16:creationId xmlns:a16="http://schemas.microsoft.com/office/drawing/2014/main" id="{E2695D7C-C692-435F-9FDC-FDA6436AF81F}"/>
              </a:ext>
            </a:extLst>
          </p:cNvPr>
          <p:cNvSpPr/>
          <p:nvPr/>
        </p:nvSpPr>
        <p:spPr bwMode="auto">
          <a:xfrm>
            <a:off x="6719584" y="1608471"/>
            <a:ext cx="360040" cy="475004"/>
          </a:xfrm>
          <a:prstGeom prst="ellipse">
            <a:avLst/>
          </a:prstGeom>
          <a:solidFill>
            <a:srgbClr val="8FD3F1"/>
          </a:solidFill>
          <a:ln w="9525">
            <a:solidFill>
              <a:srgbClr val="8FD3F1"/>
            </a:solidFill>
            <a:miter lim="800000"/>
            <a:headEnd/>
            <a:tailEnd/>
          </a:ln>
        </p:spPr>
        <p:txBody>
          <a:bodyPr rtlCol="0" anchor="ctr"/>
          <a:lstStyle/>
          <a:p>
            <a:pPr algn="l">
              <a:lnSpc>
                <a:spcPct val="100000"/>
              </a:lnSpc>
              <a:spcBef>
                <a:spcPct val="0"/>
              </a:spcBef>
            </a:pPr>
            <a:endParaRPr lang="en-ID" sz="1400" dirty="0">
              <a:cs typeface="Arial" charset="0"/>
            </a:endParaRPr>
          </a:p>
        </p:txBody>
      </p:sp>
      <p:cxnSp>
        <p:nvCxnSpPr>
          <p:cNvPr id="16" name="Straight Connector 15">
            <a:extLst>
              <a:ext uri="{FF2B5EF4-FFF2-40B4-BE49-F238E27FC236}">
                <a16:creationId xmlns:a16="http://schemas.microsoft.com/office/drawing/2014/main" id="{A4AC4637-5B23-4756-AD4F-63F65802A041}"/>
              </a:ext>
            </a:extLst>
          </p:cNvPr>
          <p:cNvCxnSpPr>
            <a:cxnSpLocks/>
            <a:stCxn id="24" idx="6"/>
          </p:cNvCxnSpPr>
          <p:nvPr/>
        </p:nvCxnSpPr>
        <p:spPr>
          <a:xfrm>
            <a:off x="1469020" y="1845973"/>
            <a:ext cx="52772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EB2C7D0C-1BB4-4428-BA97-2D3633E080F8}"/>
              </a:ext>
            </a:extLst>
          </p:cNvPr>
          <p:cNvCxnSpPr>
            <a:cxnSpLocks/>
            <a:stCxn id="10" idx="6"/>
          </p:cNvCxnSpPr>
          <p:nvPr/>
        </p:nvCxnSpPr>
        <p:spPr>
          <a:xfrm flipV="1">
            <a:off x="2356785" y="1845973"/>
            <a:ext cx="648072" cy="4011"/>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3A739398-D2E7-4F35-95F2-AB72CD1BCFAD}"/>
              </a:ext>
            </a:extLst>
          </p:cNvPr>
          <p:cNvCxnSpPr>
            <a:cxnSpLocks/>
            <a:stCxn id="12" idx="6"/>
          </p:cNvCxnSpPr>
          <p:nvPr/>
        </p:nvCxnSpPr>
        <p:spPr>
          <a:xfrm>
            <a:off x="3364897" y="1845973"/>
            <a:ext cx="53432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C2F6A971-CB26-49F0-BF81-E95B05D4258D}"/>
              </a:ext>
            </a:extLst>
          </p:cNvPr>
          <p:cNvCxnSpPr>
            <a:cxnSpLocks/>
            <a:stCxn id="11" idx="6"/>
          </p:cNvCxnSpPr>
          <p:nvPr/>
        </p:nvCxnSpPr>
        <p:spPr>
          <a:xfrm>
            <a:off x="4301001" y="1845973"/>
            <a:ext cx="576064"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0361246D-2678-4A57-95B5-BA1DE1F5054E}"/>
              </a:ext>
            </a:extLst>
          </p:cNvPr>
          <p:cNvCxnSpPr>
            <a:cxnSpLocks/>
            <a:stCxn id="13" idx="6"/>
            <a:endCxn id="14" idx="2"/>
          </p:cNvCxnSpPr>
          <p:nvPr/>
        </p:nvCxnSpPr>
        <p:spPr>
          <a:xfrm>
            <a:off x="5237105" y="1845973"/>
            <a:ext cx="53432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60D8CED6-0C97-4AFC-AB25-E487D604B8E2}"/>
              </a:ext>
            </a:extLst>
          </p:cNvPr>
          <p:cNvCxnSpPr>
            <a:cxnSpLocks/>
            <a:endCxn id="15" idx="2"/>
          </p:cNvCxnSpPr>
          <p:nvPr/>
        </p:nvCxnSpPr>
        <p:spPr>
          <a:xfrm>
            <a:off x="6131470" y="1845973"/>
            <a:ext cx="588114"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C75AEDE1-EFDF-410B-AB33-580F35D24921}"/>
              </a:ext>
            </a:extLst>
          </p:cNvPr>
          <p:cNvCxnSpPr>
            <a:cxnSpLocks/>
            <a:stCxn id="15" idx="6"/>
            <a:endCxn id="23" idx="2"/>
          </p:cNvCxnSpPr>
          <p:nvPr/>
        </p:nvCxnSpPr>
        <p:spPr>
          <a:xfrm>
            <a:off x="7079624" y="1845973"/>
            <a:ext cx="579632"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3" name="Oval 22">
            <a:extLst>
              <a:ext uri="{FF2B5EF4-FFF2-40B4-BE49-F238E27FC236}">
                <a16:creationId xmlns:a16="http://schemas.microsoft.com/office/drawing/2014/main" id="{FF59CEDE-B4F3-4293-B27B-345A33FE55DC}"/>
              </a:ext>
            </a:extLst>
          </p:cNvPr>
          <p:cNvSpPr/>
          <p:nvPr/>
        </p:nvSpPr>
        <p:spPr bwMode="auto">
          <a:xfrm>
            <a:off x="7659256" y="1380352"/>
            <a:ext cx="775352" cy="931241"/>
          </a:xfrm>
          <a:prstGeom prst="ellipse">
            <a:avLst/>
          </a:prstGeom>
          <a:solidFill>
            <a:schemeClr val="accent1">
              <a:lumMod val="50000"/>
            </a:schemeClr>
          </a:solidFill>
          <a:ln w="9525">
            <a:solidFill>
              <a:srgbClr val="8FD3F1"/>
            </a:solidFill>
            <a:miter lim="800000"/>
            <a:headEnd/>
            <a:tailEnd/>
          </a:ln>
        </p:spPr>
        <p:txBody>
          <a:bodyPr rtlCol="0" anchor="ctr"/>
          <a:lstStyle/>
          <a:p>
            <a:pPr algn="l">
              <a:lnSpc>
                <a:spcPct val="100000"/>
              </a:lnSpc>
              <a:spcBef>
                <a:spcPct val="0"/>
              </a:spcBef>
            </a:pPr>
            <a:endParaRPr lang="en-ID" sz="1400" dirty="0">
              <a:cs typeface="Arial" charset="0"/>
            </a:endParaRPr>
          </a:p>
        </p:txBody>
      </p:sp>
      <p:sp>
        <p:nvSpPr>
          <p:cNvPr id="24" name="Oval 23">
            <a:extLst>
              <a:ext uri="{FF2B5EF4-FFF2-40B4-BE49-F238E27FC236}">
                <a16:creationId xmlns:a16="http://schemas.microsoft.com/office/drawing/2014/main" id="{FD84C5BC-E17F-4F93-BE89-DECA2617A082}"/>
              </a:ext>
            </a:extLst>
          </p:cNvPr>
          <p:cNvSpPr/>
          <p:nvPr/>
        </p:nvSpPr>
        <p:spPr bwMode="auto">
          <a:xfrm>
            <a:off x="693668" y="1380352"/>
            <a:ext cx="775352" cy="931241"/>
          </a:xfrm>
          <a:prstGeom prst="ellipse">
            <a:avLst/>
          </a:prstGeom>
          <a:solidFill>
            <a:schemeClr val="accent1">
              <a:lumMod val="50000"/>
            </a:schemeClr>
          </a:solidFill>
          <a:ln w="9525">
            <a:solidFill>
              <a:srgbClr val="8FD3F1"/>
            </a:solidFill>
            <a:miter lim="800000"/>
            <a:headEnd/>
            <a:tailEnd/>
          </a:ln>
        </p:spPr>
        <p:txBody>
          <a:bodyPr rtlCol="0" anchor="ctr"/>
          <a:lstStyle/>
          <a:p>
            <a:pPr algn="l">
              <a:lnSpc>
                <a:spcPct val="100000"/>
              </a:lnSpc>
              <a:spcBef>
                <a:spcPct val="0"/>
              </a:spcBef>
            </a:pPr>
            <a:endParaRPr lang="en-ID" sz="1400" dirty="0">
              <a:cs typeface="Arial" charset="0"/>
            </a:endParaRPr>
          </a:p>
        </p:txBody>
      </p:sp>
      <p:sp>
        <p:nvSpPr>
          <p:cNvPr id="25" name="TextBox 24">
            <a:extLst>
              <a:ext uri="{FF2B5EF4-FFF2-40B4-BE49-F238E27FC236}">
                <a16:creationId xmlns:a16="http://schemas.microsoft.com/office/drawing/2014/main" id="{1BD17A7C-B935-4AC9-9AD6-2D2574E3B76D}"/>
              </a:ext>
            </a:extLst>
          </p:cNvPr>
          <p:cNvSpPr txBox="1"/>
          <p:nvPr/>
        </p:nvSpPr>
        <p:spPr>
          <a:xfrm>
            <a:off x="1881883" y="1261728"/>
            <a:ext cx="732131" cy="369332"/>
          </a:xfrm>
          <a:prstGeom prst="rect">
            <a:avLst/>
          </a:prstGeom>
          <a:noFill/>
        </p:spPr>
        <p:txBody>
          <a:bodyPr wrap="square" rtlCol="0">
            <a:spAutoFit/>
          </a:bodyPr>
          <a:lstStyle/>
          <a:p>
            <a:r>
              <a:rPr lang="en-US" dirty="0">
                <a:solidFill>
                  <a:schemeClr val="accent5">
                    <a:lumMod val="50000"/>
                  </a:schemeClr>
                </a:solidFill>
              </a:rPr>
              <a:t>2021</a:t>
            </a:r>
            <a:endParaRPr lang="en-ID" dirty="0">
              <a:solidFill>
                <a:schemeClr val="accent5">
                  <a:lumMod val="50000"/>
                </a:schemeClr>
              </a:solidFill>
            </a:endParaRPr>
          </a:p>
        </p:txBody>
      </p:sp>
      <p:sp>
        <p:nvSpPr>
          <p:cNvPr id="26" name="TextBox 25">
            <a:extLst>
              <a:ext uri="{FF2B5EF4-FFF2-40B4-BE49-F238E27FC236}">
                <a16:creationId xmlns:a16="http://schemas.microsoft.com/office/drawing/2014/main" id="{11C68FF6-855B-405E-8938-6BA90B19E72E}"/>
              </a:ext>
            </a:extLst>
          </p:cNvPr>
          <p:cNvSpPr txBox="1"/>
          <p:nvPr/>
        </p:nvSpPr>
        <p:spPr>
          <a:xfrm>
            <a:off x="3782196" y="1261728"/>
            <a:ext cx="697627" cy="369332"/>
          </a:xfrm>
          <a:prstGeom prst="rect">
            <a:avLst/>
          </a:prstGeom>
          <a:noFill/>
        </p:spPr>
        <p:txBody>
          <a:bodyPr wrap="none" rtlCol="0">
            <a:spAutoFit/>
          </a:bodyPr>
          <a:lstStyle/>
          <a:p>
            <a:r>
              <a:rPr lang="en-US" dirty="0">
                <a:solidFill>
                  <a:schemeClr val="accent5">
                    <a:lumMod val="50000"/>
                  </a:schemeClr>
                </a:solidFill>
              </a:rPr>
              <a:t>2023</a:t>
            </a:r>
            <a:endParaRPr lang="en-ID" dirty="0">
              <a:solidFill>
                <a:schemeClr val="accent5">
                  <a:lumMod val="50000"/>
                </a:schemeClr>
              </a:solidFill>
            </a:endParaRPr>
          </a:p>
        </p:txBody>
      </p:sp>
      <p:sp>
        <p:nvSpPr>
          <p:cNvPr id="27" name="TextBox 26">
            <a:extLst>
              <a:ext uri="{FF2B5EF4-FFF2-40B4-BE49-F238E27FC236}">
                <a16:creationId xmlns:a16="http://schemas.microsoft.com/office/drawing/2014/main" id="{DAF74AF3-5AEB-41A4-B6C8-6C3D77F7FA70}"/>
              </a:ext>
            </a:extLst>
          </p:cNvPr>
          <p:cNvSpPr txBox="1"/>
          <p:nvPr/>
        </p:nvSpPr>
        <p:spPr>
          <a:xfrm>
            <a:off x="2861589" y="1261728"/>
            <a:ext cx="697627" cy="369332"/>
          </a:xfrm>
          <a:prstGeom prst="rect">
            <a:avLst/>
          </a:prstGeom>
          <a:noFill/>
        </p:spPr>
        <p:txBody>
          <a:bodyPr wrap="none" rtlCol="0">
            <a:spAutoFit/>
          </a:bodyPr>
          <a:lstStyle/>
          <a:p>
            <a:r>
              <a:rPr lang="en-US" dirty="0">
                <a:solidFill>
                  <a:schemeClr val="accent5">
                    <a:lumMod val="50000"/>
                  </a:schemeClr>
                </a:solidFill>
              </a:rPr>
              <a:t>2022</a:t>
            </a:r>
            <a:endParaRPr lang="en-ID" dirty="0">
              <a:solidFill>
                <a:schemeClr val="accent5">
                  <a:lumMod val="50000"/>
                </a:schemeClr>
              </a:solidFill>
            </a:endParaRPr>
          </a:p>
        </p:txBody>
      </p:sp>
      <p:sp>
        <p:nvSpPr>
          <p:cNvPr id="28" name="TextBox 27">
            <a:extLst>
              <a:ext uri="{FF2B5EF4-FFF2-40B4-BE49-F238E27FC236}">
                <a16:creationId xmlns:a16="http://schemas.microsoft.com/office/drawing/2014/main" id="{69DE076F-482F-49C5-B756-1D2173CC6556}"/>
              </a:ext>
            </a:extLst>
          </p:cNvPr>
          <p:cNvSpPr txBox="1"/>
          <p:nvPr/>
        </p:nvSpPr>
        <p:spPr>
          <a:xfrm>
            <a:off x="4733049" y="1256963"/>
            <a:ext cx="697627" cy="369332"/>
          </a:xfrm>
          <a:prstGeom prst="rect">
            <a:avLst/>
          </a:prstGeom>
          <a:noFill/>
        </p:spPr>
        <p:txBody>
          <a:bodyPr wrap="none" rtlCol="0">
            <a:spAutoFit/>
          </a:bodyPr>
          <a:lstStyle/>
          <a:p>
            <a:r>
              <a:rPr lang="en-US" dirty="0">
                <a:solidFill>
                  <a:schemeClr val="accent5">
                    <a:lumMod val="50000"/>
                  </a:schemeClr>
                </a:solidFill>
              </a:rPr>
              <a:t>2024</a:t>
            </a:r>
            <a:endParaRPr lang="en-ID" dirty="0">
              <a:solidFill>
                <a:schemeClr val="accent5">
                  <a:lumMod val="50000"/>
                </a:schemeClr>
              </a:solidFill>
            </a:endParaRPr>
          </a:p>
        </p:txBody>
      </p:sp>
      <p:sp>
        <p:nvSpPr>
          <p:cNvPr id="29" name="TextBox 28">
            <a:extLst>
              <a:ext uri="{FF2B5EF4-FFF2-40B4-BE49-F238E27FC236}">
                <a16:creationId xmlns:a16="http://schemas.microsoft.com/office/drawing/2014/main" id="{26B9B2AE-29A5-426C-8606-798B2230DA79}"/>
              </a:ext>
            </a:extLst>
          </p:cNvPr>
          <p:cNvSpPr txBox="1"/>
          <p:nvPr/>
        </p:nvSpPr>
        <p:spPr>
          <a:xfrm>
            <a:off x="5678251" y="1256963"/>
            <a:ext cx="697627" cy="369332"/>
          </a:xfrm>
          <a:prstGeom prst="rect">
            <a:avLst/>
          </a:prstGeom>
          <a:noFill/>
        </p:spPr>
        <p:txBody>
          <a:bodyPr wrap="none" rtlCol="0">
            <a:spAutoFit/>
          </a:bodyPr>
          <a:lstStyle/>
          <a:p>
            <a:r>
              <a:rPr lang="en-US" dirty="0">
                <a:solidFill>
                  <a:schemeClr val="accent5">
                    <a:lumMod val="50000"/>
                  </a:schemeClr>
                </a:solidFill>
              </a:rPr>
              <a:t>2025</a:t>
            </a:r>
            <a:endParaRPr lang="en-ID" dirty="0">
              <a:solidFill>
                <a:schemeClr val="accent5">
                  <a:lumMod val="50000"/>
                </a:schemeClr>
              </a:solidFill>
            </a:endParaRPr>
          </a:p>
        </p:txBody>
      </p:sp>
      <p:sp>
        <p:nvSpPr>
          <p:cNvPr id="30" name="TextBox 29">
            <a:extLst>
              <a:ext uri="{FF2B5EF4-FFF2-40B4-BE49-F238E27FC236}">
                <a16:creationId xmlns:a16="http://schemas.microsoft.com/office/drawing/2014/main" id="{BBA69EDC-202E-49C1-8739-C7CD5D263EE5}"/>
              </a:ext>
            </a:extLst>
          </p:cNvPr>
          <p:cNvSpPr txBox="1"/>
          <p:nvPr/>
        </p:nvSpPr>
        <p:spPr>
          <a:xfrm>
            <a:off x="6568657" y="1270131"/>
            <a:ext cx="697627" cy="369332"/>
          </a:xfrm>
          <a:prstGeom prst="rect">
            <a:avLst/>
          </a:prstGeom>
          <a:noFill/>
        </p:spPr>
        <p:txBody>
          <a:bodyPr wrap="none" rtlCol="0">
            <a:spAutoFit/>
          </a:bodyPr>
          <a:lstStyle/>
          <a:p>
            <a:r>
              <a:rPr lang="en-US" dirty="0">
                <a:solidFill>
                  <a:schemeClr val="accent5">
                    <a:lumMod val="50000"/>
                  </a:schemeClr>
                </a:solidFill>
              </a:rPr>
              <a:t>2026</a:t>
            </a:r>
            <a:endParaRPr lang="en-ID" dirty="0">
              <a:solidFill>
                <a:schemeClr val="accent5">
                  <a:lumMod val="50000"/>
                </a:schemeClr>
              </a:solidFill>
            </a:endParaRPr>
          </a:p>
        </p:txBody>
      </p:sp>
      <p:sp>
        <p:nvSpPr>
          <p:cNvPr id="31" name="Oval 30">
            <a:extLst>
              <a:ext uri="{FF2B5EF4-FFF2-40B4-BE49-F238E27FC236}">
                <a16:creationId xmlns:a16="http://schemas.microsoft.com/office/drawing/2014/main" id="{1AAF1C86-27D1-4DFF-A12B-3F3DA8506063}"/>
              </a:ext>
            </a:extLst>
          </p:cNvPr>
          <p:cNvSpPr/>
          <p:nvPr/>
        </p:nvSpPr>
        <p:spPr bwMode="auto">
          <a:xfrm>
            <a:off x="392949" y="3757869"/>
            <a:ext cx="936104" cy="1131893"/>
          </a:xfrm>
          <a:prstGeom prst="ellipse">
            <a:avLst/>
          </a:prstGeom>
          <a:noFill/>
          <a:ln w="123825" cmpd="thinThick">
            <a:solidFill>
              <a:srgbClr val="8FD3F1"/>
            </a:solidFill>
            <a:miter lim="800000"/>
            <a:headEnd/>
            <a:tailEnd/>
          </a:ln>
        </p:spPr>
        <p:txBody>
          <a:bodyPr rtlCol="0" anchor="ctr"/>
          <a:lstStyle/>
          <a:p>
            <a:pPr algn="ctr">
              <a:lnSpc>
                <a:spcPct val="100000"/>
              </a:lnSpc>
              <a:spcBef>
                <a:spcPct val="0"/>
              </a:spcBef>
            </a:pPr>
            <a:r>
              <a:rPr lang="en-US" b="1" dirty="0">
                <a:solidFill>
                  <a:srgbClr val="002060"/>
                </a:solidFill>
                <a:cs typeface="Arial" charset="0"/>
              </a:rPr>
              <a:t>5%</a:t>
            </a:r>
            <a:endParaRPr lang="en-ID" b="1" dirty="0">
              <a:solidFill>
                <a:srgbClr val="002060"/>
              </a:solidFill>
              <a:cs typeface="Arial" charset="0"/>
            </a:endParaRPr>
          </a:p>
        </p:txBody>
      </p:sp>
      <p:sp>
        <p:nvSpPr>
          <p:cNvPr id="32" name="Oval 31">
            <a:extLst>
              <a:ext uri="{FF2B5EF4-FFF2-40B4-BE49-F238E27FC236}">
                <a16:creationId xmlns:a16="http://schemas.microsoft.com/office/drawing/2014/main" id="{7A9C9AED-1D9E-403D-9E70-20F03CC07672}"/>
              </a:ext>
            </a:extLst>
          </p:cNvPr>
          <p:cNvSpPr/>
          <p:nvPr/>
        </p:nvSpPr>
        <p:spPr bwMode="auto">
          <a:xfrm>
            <a:off x="1977125" y="3757869"/>
            <a:ext cx="936104" cy="1131893"/>
          </a:xfrm>
          <a:prstGeom prst="ellipse">
            <a:avLst/>
          </a:prstGeom>
          <a:noFill/>
          <a:ln w="123825" cmpd="thinThick">
            <a:solidFill>
              <a:srgbClr val="8FD3F1"/>
            </a:solidFill>
            <a:miter lim="800000"/>
            <a:headEnd/>
            <a:tailEnd/>
          </a:ln>
        </p:spPr>
        <p:txBody>
          <a:bodyPr rtlCol="0" anchor="ctr"/>
          <a:lstStyle/>
          <a:p>
            <a:pPr algn="ctr">
              <a:lnSpc>
                <a:spcPct val="100000"/>
              </a:lnSpc>
              <a:spcBef>
                <a:spcPct val="0"/>
              </a:spcBef>
            </a:pPr>
            <a:endParaRPr lang="en-ID" sz="1200" b="1" dirty="0">
              <a:solidFill>
                <a:srgbClr val="002060"/>
              </a:solidFill>
              <a:cs typeface="Arial" charset="0"/>
            </a:endParaRPr>
          </a:p>
        </p:txBody>
      </p:sp>
      <p:sp>
        <p:nvSpPr>
          <p:cNvPr id="33" name="Oval 32">
            <a:extLst>
              <a:ext uri="{FF2B5EF4-FFF2-40B4-BE49-F238E27FC236}">
                <a16:creationId xmlns:a16="http://schemas.microsoft.com/office/drawing/2014/main" id="{B9B04380-4467-4136-928B-F9B9BA32F2F1}"/>
              </a:ext>
            </a:extLst>
          </p:cNvPr>
          <p:cNvSpPr/>
          <p:nvPr/>
        </p:nvSpPr>
        <p:spPr bwMode="auto">
          <a:xfrm>
            <a:off x="1187624" y="5537467"/>
            <a:ext cx="936104" cy="1131893"/>
          </a:xfrm>
          <a:prstGeom prst="ellipse">
            <a:avLst/>
          </a:prstGeom>
          <a:noFill/>
          <a:ln w="123825" cmpd="thinThick">
            <a:solidFill>
              <a:srgbClr val="8FD3F1"/>
            </a:solidFill>
            <a:miter lim="800000"/>
            <a:headEnd/>
            <a:tailEnd/>
          </a:ln>
        </p:spPr>
        <p:txBody>
          <a:bodyPr rtlCol="0" anchor="ctr"/>
          <a:lstStyle/>
          <a:p>
            <a:pPr algn="ctr">
              <a:lnSpc>
                <a:spcPct val="100000"/>
              </a:lnSpc>
              <a:spcBef>
                <a:spcPct val="0"/>
              </a:spcBef>
            </a:pPr>
            <a:endParaRPr lang="en-ID" sz="1200" b="1" dirty="0">
              <a:solidFill>
                <a:srgbClr val="002060"/>
              </a:solidFill>
              <a:cs typeface="Arial" charset="0"/>
            </a:endParaRPr>
          </a:p>
        </p:txBody>
      </p:sp>
      <p:sp>
        <p:nvSpPr>
          <p:cNvPr id="34" name="TextBox 33">
            <a:extLst>
              <a:ext uri="{FF2B5EF4-FFF2-40B4-BE49-F238E27FC236}">
                <a16:creationId xmlns:a16="http://schemas.microsoft.com/office/drawing/2014/main" id="{88E2E079-85BD-4E27-8588-914E4D785D69}"/>
              </a:ext>
            </a:extLst>
          </p:cNvPr>
          <p:cNvSpPr txBox="1"/>
          <p:nvPr/>
        </p:nvSpPr>
        <p:spPr>
          <a:xfrm>
            <a:off x="1259632" y="5743331"/>
            <a:ext cx="874206" cy="707886"/>
          </a:xfrm>
          <a:prstGeom prst="rect">
            <a:avLst/>
          </a:prstGeom>
          <a:noFill/>
        </p:spPr>
        <p:txBody>
          <a:bodyPr wrap="square" rtlCol="0">
            <a:spAutoFit/>
          </a:bodyPr>
          <a:lstStyle/>
          <a:p>
            <a:pPr algn="ctr"/>
            <a:r>
              <a:rPr lang="en-US" sz="2000" b="1" dirty="0"/>
              <a:t>&gt;$75BN</a:t>
            </a:r>
            <a:endParaRPr lang="en-ID" sz="2000" b="1" dirty="0"/>
          </a:p>
        </p:txBody>
      </p:sp>
      <p:sp>
        <p:nvSpPr>
          <p:cNvPr id="35" name="TextBox 34">
            <a:extLst>
              <a:ext uri="{FF2B5EF4-FFF2-40B4-BE49-F238E27FC236}">
                <a16:creationId xmlns:a16="http://schemas.microsoft.com/office/drawing/2014/main" id="{BF896982-7FC5-4A5F-ABEB-0A1FAA2DE359}"/>
              </a:ext>
            </a:extLst>
          </p:cNvPr>
          <p:cNvSpPr txBox="1"/>
          <p:nvPr/>
        </p:nvSpPr>
        <p:spPr>
          <a:xfrm>
            <a:off x="2015208" y="4151859"/>
            <a:ext cx="874206" cy="369332"/>
          </a:xfrm>
          <a:prstGeom prst="rect">
            <a:avLst/>
          </a:prstGeom>
          <a:noFill/>
        </p:spPr>
        <p:txBody>
          <a:bodyPr wrap="square" rtlCol="0">
            <a:spAutoFit/>
          </a:bodyPr>
          <a:lstStyle/>
          <a:p>
            <a:pPr algn="ctr"/>
            <a:r>
              <a:rPr lang="en-US" b="1" dirty="0"/>
              <a:t>&gt;5.5%</a:t>
            </a:r>
            <a:endParaRPr lang="en-ID" b="1" dirty="0"/>
          </a:p>
        </p:txBody>
      </p:sp>
      <p:sp>
        <p:nvSpPr>
          <p:cNvPr id="36" name="TextBox 35">
            <a:extLst>
              <a:ext uri="{FF2B5EF4-FFF2-40B4-BE49-F238E27FC236}">
                <a16:creationId xmlns:a16="http://schemas.microsoft.com/office/drawing/2014/main" id="{26BD8E97-5450-4BAB-BB03-F26624A7274D}"/>
              </a:ext>
            </a:extLst>
          </p:cNvPr>
          <p:cNvSpPr txBox="1"/>
          <p:nvPr/>
        </p:nvSpPr>
        <p:spPr>
          <a:xfrm>
            <a:off x="322321" y="4922584"/>
            <a:ext cx="1214442" cy="523220"/>
          </a:xfrm>
          <a:prstGeom prst="rect">
            <a:avLst/>
          </a:prstGeom>
          <a:noFill/>
        </p:spPr>
        <p:txBody>
          <a:bodyPr wrap="square" rtlCol="0">
            <a:spAutoFit/>
          </a:bodyPr>
          <a:lstStyle/>
          <a:p>
            <a:pPr algn="ctr"/>
            <a:r>
              <a:rPr lang="en-US" sz="1400" b="1" dirty="0">
                <a:solidFill>
                  <a:schemeClr val="accent5">
                    <a:lumMod val="50000"/>
                  </a:schemeClr>
                </a:solidFill>
              </a:rPr>
              <a:t>Ductile cast iron</a:t>
            </a:r>
            <a:endParaRPr lang="en-ID" sz="1400" b="1" dirty="0">
              <a:solidFill>
                <a:schemeClr val="accent5">
                  <a:lumMod val="50000"/>
                </a:schemeClr>
              </a:solidFill>
            </a:endParaRPr>
          </a:p>
        </p:txBody>
      </p:sp>
      <p:sp>
        <p:nvSpPr>
          <p:cNvPr id="37" name="TextBox 36">
            <a:extLst>
              <a:ext uri="{FF2B5EF4-FFF2-40B4-BE49-F238E27FC236}">
                <a16:creationId xmlns:a16="http://schemas.microsoft.com/office/drawing/2014/main" id="{A3FB0B89-55F4-47FF-B055-1A569A3468F7}"/>
              </a:ext>
            </a:extLst>
          </p:cNvPr>
          <p:cNvSpPr txBox="1"/>
          <p:nvPr/>
        </p:nvSpPr>
        <p:spPr>
          <a:xfrm>
            <a:off x="1573105" y="4932109"/>
            <a:ext cx="1818192" cy="523220"/>
          </a:xfrm>
          <a:prstGeom prst="rect">
            <a:avLst/>
          </a:prstGeom>
          <a:noFill/>
        </p:spPr>
        <p:txBody>
          <a:bodyPr wrap="square" rtlCol="0">
            <a:spAutoFit/>
          </a:bodyPr>
          <a:lstStyle/>
          <a:p>
            <a:pPr algn="ctr"/>
            <a:r>
              <a:rPr lang="en-US" sz="1400" b="1" dirty="0">
                <a:solidFill>
                  <a:schemeClr val="accent5">
                    <a:lumMod val="50000"/>
                  </a:schemeClr>
                </a:solidFill>
              </a:rPr>
              <a:t>Power &amp; electrical segment</a:t>
            </a:r>
            <a:endParaRPr lang="en-ID" sz="1400" b="1" dirty="0">
              <a:solidFill>
                <a:schemeClr val="accent5">
                  <a:lumMod val="50000"/>
                </a:schemeClr>
              </a:solidFill>
            </a:endParaRPr>
          </a:p>
        </p:txBody>
      </p:sp>
      <p:sp>
        <p:nvSpPr>
          <p:cNvPr id="38" name="TextBox 37">
            <a:extLst>
              <a:ext uri="{FF2B5EF4-FFF2-40B4-BE49-F238E27FC236}">
                <a16:creationId xmlns:a16="http://schemas.microsoft.com/office/drawing/2014/main" id="{3B38CD32-8532-47AD-A952-865F66A5C4B7}"/>
              </a:ext>
            </a:extLst>
          </p:cNvPr>
          <p:cNvSpPr txBox="1"/>
          <p:nvPr/>
        </p:nvSpPr>
        <p:spPr>
          <a:xfrm>
            <a:off x="1965055" y="6165304"/>
            <a:ext cx="1214442" cy="523220"/>
          </a:xfrm>
          <a:prstGeom prst="rect">
            <a:avLst/>
          </a:prstGeom>
          <a:noFill/>
        </p:spPr>
        <p:txBody>
          <a:bodyPr wrap="square" rtlCol="0">
            <a:spAutoFit/>
          </a:bodyPr>
          <a:lstStyle/>
          <a:p>
            <a:pPr algn="ctr"/>
            <a:r>
              <a:rPr lang="en-US" sz="1400" b="1" dirty="0">
                <a:solidFill>
                  <a:srgbClr val="0000FF"/>
                </a:solidFill>
              </a:rPr>
              <a:t>Sand casting</a:t>
            </a:r>
            <a:endParaRPr lang="en-ID" sz="1400" b="1" dirty="0">
              <a:solidFill>
                <a:srgbClr val="0000FF"/>
              </a:solidFill>
            </a:endParaRPr>
          </a:p>
        </p:txBody>
      </p:sp>
      <p:sp>
        <p:nvSpPr>
          <p:cNvPr id="39" name="TextBox 38">
            <a:extLst>
              <a:ext uri="{FF2B5EF4-FFF2-40B4-BE49-F238E27FC236}">
                <a16:creationId xmlns:a16="http://schemas.microsoft.com/office/drawing/2014/main" id="{BB7E476F-F3DC-432C-AC88-EB1C31986134}"/>
              </a:ext>
            </a:extLst>
          </p:cNvPr>
          <p:cNvSpPr txBox="1"/>
          <p:nvPr/>
        </p:nvSpPr>
        <p:spPr>
          <a:xfrm>
            <a:off x="302066" y="5677273"/>
            <a:ext cx="1214442" cy="830997"/>
          </a:xfrm>
          <a:prstGeom prst="rect">
            <a:avLst/>
          </a:prstGeom>
          <a:noFill/>
        </p:spPr>
        <p:txBody>
          <a:bodyPr wrap="square" rtlCol="0">
            <a:spAutoFit/>
          </a:bodyPr>
          <a:lstStyle/>
          <a:p>
            <a:r>
              <a:rPr lang="en-US" sz="1600" b="1" dirty="0">
                <a:solidFill>
                  <a:srgbClr val="0000FF"/>
                </a:solidFill>
                <a:latin typeface="Arial" panose="020B0604020202020204" pitchFamily="34" charset="0"/>
                <a:cs typeface="Arial" panose="020B0604020202020204" pitchFamily="34" charset="0"/>
              </a:rPr>
              <a:t>Market Share </a:t>
            </a:r>
          </a:p>
          <a:p>
            <a:r>
              <a:rPr lang="en-US" sz="1600" b="1" dirty="0">
                <a:solidFill>
                  <a:srgbClr val="0000FF"/>
                </a:solidFill>
                <a:latin typeface="Arial" panose="020B0604020202020204" pitchFamily="34" charset="0"/>
                <a:cs typeface="Arial" panose="020B0604020202020204" pitchFamily="34" charset="0"/>
              </a:rPr>
              <a:t>(‘20)</a:t>
            </a:r>
            <a:endParaRPr lang="en-ID" sz="1600" b="1" dirty="0">
              <a:solidFill>
                <a:srgbClr val="0000FF"/>
              </a:solidFill>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F8567E23-2219-42BD-9F11-A9883286CE92}"/>
              </a:ext>
            </a:extLst>
          </p:cNvPr>
          <p:cNvSpPr txBox="1"/>
          <p:nvPr/>
        </p:nvSpPr>
        <p:spPr>
          <a:xfrm>
            <a:off x="3142485" y="2205551"/>
            <a:ext cx="2886708" cy="400110"/>
          </a:xfrm>
          <a:prstGeom prst="rect">
            <a:avLst/>
          </a:prstGeom>
          <a:noFill/>
        </p:spPr>
        <p:txBody>
          <a:bodyPr wrap="square" rtlCol="0">
            <a:spAutoFit/>
          </a:bodyPr>
          <a:lstStyle/>
          <a:p>
            <a:pPr algn="ctr"/>
            <a:r>
              <a:rPr lang="en-US" sz="2000" b="1" dirty="0">
                <a:solidFill>
                  <a:schemeClr val="accent5">
                    <a:lumMod val="50000"/>
                  </a:schemeClr>
                </a:solidFill>
                <a:latin typeface="Arial" panose="020B0604020202020204" pitchFamily="34" charset="0"/>
                <a:cs typeface="Arial" panose="020B0604020202020204" pitchFamily="34" charset="0"/>
              </a:rPr>
              <a:t>CAGR (2021-27): 5.4%</a:t>
            </a:r>
            <a:endParaRPr lang="en-ID" sz="2000" b="1" dirty="0">
              <a:solidFill>
                <a:schemeClr val="accent5">
                  <a:lumMod val="50000"/>
                </a:schemeClr>
              </a:solidFill>
              <a:latin typeface="Arial" panose="020B0604020202020204" pitchFamily="34" charset="0"/>
              <a:cs typeface="Arial" panose="020B0604020202020204" pitchFamily="34" charset="0"/>
            </a:endParaRPr>
          </a:p>
        </p:txBody>
      </p:sp>
      <p:sp>
        <p:nvSpPr>
          <p:cNvPr id="41" name="TextBox 40">
            <a:extLst>
              <a:ext uri="{FF2B5EF4-FFF2-40B4-BE49-F238E27FC236}">
                <a16:creationId xmlns:a16="http://schemas.microsoft.com/office/drawing/2014/main" id="{4E3C6F8F-619F-4134-B15E-E8A6002E10FE}"/>
              </a:ext>
            </a:extLst>
          </p:cNvPr>
          <p:cNvSpPr txBox="1"/>
          <p:nvPr/>
        </p:nvSpPr>
        <p:spPr>
          <a:xfrm>
            <a:off x="-18355" y="3306470"/>
            <a:ext cx="3510235" cy="338554"/>
          </a:xfrm>
          <a:prstGeom prst="rect">
            <a:avLst/>
          </a:prstGeom>
          <a:noFill/>
        </p:spPr>
        <p:txBody>
          <a:bodyPr wrap="square" rtlCol="0">
            <a:spAutoFit/>
          </a:bodyPr>
          <a:lstStyle/>
          <a:p>
            <a:pPr algn="ctr"/>
            <a:r>
              <a:rPr lang="en-US" sz="1600" b="1" dirty="0">
                <a:solidFill>
                  <a:schemeClr val="accent5">
                    <a:lumMod val="50000"/>
                  </a:schemeClr>
                </a:solidFill>
                <a:latin typeface="Arial" panose="020B0604020202020204" pitchFamily="34" charset="0"/>
                <a:cs typeface="Arial" panose="020B0604020202020204" pitchFamily="34" charset="0"/>
              </a:rPr>
              <a:t>1) CAGR by segment (‘21-’27)</a:t>
            </a:r>
            <a:endParaRPr lang="en-ID" sz="1600" b="1" dirty="0">
              <a:solidFill>
                <a:schemeClr val="accent5">
                  <a:lumMod val="50000"/>
                </a:schemeClr>
              </a:solidFill>
              <a:latin typeface="Arial" panose="020B0604020202020204" pitchFamily="34" charset="0"/>
              <a:cs typeface="Arial" panose="020B0604020202020204" pitchFamily="34" charset="0"/>
            </a:endParaRPr>
          </a:p>
        </p:txBody>
      </p:sp>
      <p:sp>
        <p:nvSpPr>
          <p:cNvPr id="42" name="TextBox 41">
            <a:extLst>
              <a:ext uri="{FF2B5EF4-FFF2-40B4-BE49-F238E27FC236}">
                <a16:creationId xmlns:a16="http://schemas.microsoft.com/office/drawing/2014/main" id="{755012DC-A55B-4C3E-90D6-1CD05EB67D1C}"/>
              </a:ext>
            </a:extLst>
          </p:cNvPr>
          <p:cNvSpPr txBox="1"/>
          <p:nvPr/>
        </p:nvSpPr>
        <p:spPr>
          <a:xfrm>
            <a:off x="251520" y="2326451"/>
            <a:ext cx="1690249" cy="400110"/>
          </a:xfrm>
          <a:prstGeom prst="rect">
            <a:avLst/>
          </a:prstGeom>
          <a:noFill/>
        </p:spPr>
        <p:txBody>
          <a:bodyPr wrap="square" rtlCol="0">
            <a:spAutoFit/>
          </a:bodyPr>
          <a:lstStyle/>
          <a:p>
            <a:pPr algn="ctr"/>
            <a:r>
              <a:rPr lang="en-US" sz="2000" b="1" dirty="0">
                <a:solidFill>
                  <a:schemeClr val="accent5">
                    <a:lumMod val="50000"/>
                  </a:schemeClr>
                </a:solidFill>
              </a:rPr>
              <a:t>&gt;$145.97 BN</a:t>
            </a:r>
            <a:endParaRPr lang="en-ID" sz="2000" b="1" dirty="0">
              <a:solidFill>
                <a:schemeClr val="accent5">
                  <a:lumMod val="50000"/>
                </a:schemeClr>
              </a:solidFill>
            </a:endParaRPr>
          </a:p>
        </p:txBody>
      </p:sp>
      <p:sp>
        <p:nvSpPr>
          <p:cNvPr id="43" name="TextBox 42">
            <a:extLst>
              <a:ext uri="{FF2B5EF4-FFF2-40B4-BE49-F238E27FC236}">
                <a16:creationId xmlns:a16="http://schemas.microsoft.com/office/drawing/2014/main" id="{33E63C8E-E481-428C-AF0A-CF1F8B4FCC72}"/>
              </a:ext>
            </a:extLst>
          </p:cNvPr>
          <p:cNvSpPr txBox="1"/>
          <p:nvPr/>
        </p:nvSpPr>
        <p:spPr>
          <a:xfrm>
            <a:off x="7228856" y="2311062"/>
            <a:ext cx="1690249" cy="400110"/>
          </a:xfrm>
          <a:prstGeom prst="rect">
            <a:avLst/>
          </a:prstGeom>
          <a:noFill/>
        </p:spPr>
        <p:txBody>
          <a:bodyPr wrap="square" rtlCol="0">
            <a:spAutoFit/>
          </a:bodyPr>
          <a:lstStyle/>
          <a:p>
            <a:pPr algn="ctr"/>
            <a:r>
              <a:rPr lang="en-US" sz="2000" b="1" dirty="0"/>
              <a:t>&gt;$210 BN</a:t>
            </a:r>
            <a:endParaRPr lang="en-ID" sz="2000" b="1" dirty="0"/>
          </a:p>
        </p:txBody>
      </p:sp>
      <p:sp>
        <p:nvSpPr>
          <p:cNvPr id="45" name="TextBox 44">
            <a:extLst>
              <a:ext uri="{FF2B5EF4-FFF2-40B4-BE49-F238E27FC236}">
                <a16:creationId xmlns:a16="http://schemas.microsoft.com/office/drawing/2014/main" id="{A22665AA-5619-462C-91E2-BA561BAC5796}"/>
              </a:ext>
            </a:extLst>
          </p:cNvPr>
          <p:cNvSpPr txBox="1"/>
          <p:nvPr/>
        </p:nvSpPr>
        <p:spPr>
          <a:xfrm>
            <a:off x="3779912" y="3563491"/>
            <a:ext cx="4176464" cy="338554"/>
          </a:xfrm>
          <a:prstGeom prst="rect">
            <a:avLst/>
          </a:prstGeom>
          <a:noFill/>
        </p:spPr>
        <p:txBody>
          <a:bodyPr wrap="square" rtlCol="0">
            <a:spAutoFit/>
          </a:bodyPr>
          <a:lstStyle/>
          <a:p>
            <a:pPr algn="ctr"/>
            <a:r>
              <a:rPr lang="en-US" sz="1600" b="1" dirty="0">
                <a:solidFill>
                  <a:schemeClr val="accent5">
                    <a:lumMod val="50000"/>
                  </a:schemeClr>
                </a:solidFill>
              </a:rPr>
              <a:t>1. Europe market share (2020) : &gt;20%</a:t>
            </a:r>
            <a:endParaRPr lang="en-ID" sz="1600" b="1" dirty="0">
              <a:solidFill>
                <a:schemeClr val="accent5">
                  <a:lumMod val="50000"/>
                </a:schemeClr>
              </a:solidFill>
            </a:endParaRPr>
          </a:p>
        </p:txBody>
      </p:sp>
      <p:sp>
        <p:nvSpPr>
          <p:cNvPr id="46" name="TextBox 45">
            <a:extLst>
              <a:ext uri="{FF2B5EF4-FFF2-40B4-BE49-F238E27FC236}">
                <a16:creationId xmlns:a16="http://schemas.microsoft.com/office/drawing/2014/main" id="{57A81013-7607-4152-88E5-29F299740529}"/>
              </a:ext>
            </a:extLst>
          </p:cNvPr>
          <p:cNvSpPr txBox="1"/>
          <p:nvPr/>
        </p:nvSpPr>
        <p:spPr>
          <a:xfrm>
            <a:off x="3975377" y="3869098"/>
            <a:ext cx="4970061" cy="338554"/>
          </a:xfrm>
          <a:prstGeom prst="rect">
            <a:avLst/>
          </a:prstGeom>
          <a:noFill/>
        </p:spPr>
        <p:txBody>
          <a:bodyPr wrap="square" rtlCol="0">
            <a:spAutoFit/>
          </a:bodyPr>
          <a:lstStyle/>
          <a:p>
            <a:r>
              <a:rPr lang="en-US" sz="1600" b="1" dirty="0">
                <a:solidFill>
                  <a:schemeClr val="accent5">
                    <a:lumMod val="50000"/>
                  </a:schemeClr>
                </a:solidFill>
              </a:rPr>
              <a:t>2. APAC market share (2020)    : 60%</a:t>
            </a:r>
            <a:endParaRPr lang="en-ID" sz="1600" b="1" dirty="0">
              <a:solidFill>
                <a:schemeClr val="accent5">
                  <a:lumMod val="50000"/>
                </a:schemeClr>
              </a:solidFill>
            </a:endParaRPr>
          </a:p>
        </p:txBody>
      </p:sp>
      <p:sp>
        <p:nvSpPr>
          <p:cNvPr id="47" name="Oval 46">
            <a:extLst>
              <a:ext uri="{FF2B5EF4-FFF2-40B4-BE49-F238E27FC236}">
                <a16:creationId xmlns:a16="http://schemas.microsoft.com/office/drawing/2014/main" id="{ACAB291D-39E9-4580-9D26-C157C18F5604}"/>
              </a:ext>
            </a:extLst>
          </p:cNvPr>
          <p:cNvSpPr/>
          <p:nvPr/>
        </p:nvSpPr>
        <p:spPr bwMode="auto">
          <a:xfrm>
            <a:off x="757308" y="1448946"/>
            <a:ext cx="648072" cy="804932"/>
          </a:xfrm>
          <a:prstGeom prst="ellipse">
            <a:avLst/>
          </a:prstGeom>
          <a:noFill/>
          <a:ln w="9525">
            <a:solidFill>
              <a:srgbClr val="8FD3F1"/>
            </a:solidFill>
            <a:prstDash val="sysDash"/>
            <a:miter lim="800000"/>
            <a:headEnd/>
            <a:tailEnd/>
          </a:ln>
        </p:spPr>
        <p:txBody>
          <a:bodyPr rtlCol="0" anchor="ctr"/>
          <a:lstStyle/>
          <a:p>
            <a:pPr algn="l">
              <a:lnSpc>
                <a:spcPct val="100000"/>
              </a:lnSpc>
              <a:spcBef>
                <a:spcPct val="0"/>
              </a:spcBef>
            </a:pPr>
            <a:endParaRPr lang="en-ID" sz="1400" dirty="0">
              <a:cs typeface="Arial" charset="0"/>
            </a:endParaRPr>
          </a:p>
        </p:txBody>
      </p:sp>
      <p:sp>
        <p:nvSpPr>
          <p:cNvPr id="48" name="Oval 47">
            <a:extLst>
              <a:ext uri="{FF2B5EF4-FFF2-40B4-BE49-F238E27FC236}">
                <a16:creationId xmlns:a16="http://schemas.microsoft.com/office/drawing/2014/main" id="{E91D393C-D3DF-407E-8B1A-0E2C922F207A}"/>
              </a:ext>
            </a:extLst>
          </p:cNvPr>
          <p:cNvSpPr/>
          <p:nvPr/>
        </p:nvSpPr>
        <p:spPr bwMode="auto">
          <a:xfrm>
            <a:off x="7721749" y="1456140"/>
            <a:ext cx="648072" cy="804932"/>
          </a:xfrm>
          <a:prstGeom prst="ellipse">
            <a:avLst/>
          </a:prstGeom>
          <a:noFill/>
          <a:ln w="9525">
            <a:solidFill>
              <a:srgbClr val="8FD3F1"/>
            </a:solidFill>
            <a:prstDash val="sysDash"/>
            <a:miter lim="800000"/>
            <a:headEnd/>
            <a:tailEnd/>
          </a:ln>
        </p:spPr>
        <p:txBody>
          <a:bodyPr rtlCol="0" anchor="ctr"/>
          <a:lstStyle/>
          <a:p>
            <a:pPr algn="l">
              <a:lnSpc>
                <a:spcPct val="100000"/>
              </a:lnSpc>
              <a:spcBef>
                <a:spcPct val="0"/>
              </a:spcBef>
            </a:pPr>
            <a:endParaRPr lang="en-ID" sz="1400" dirty="0">
              <a:cs typeface="Arial" charset="0"/>
            </a:endParaRPr>
          </a:p>
        </p:txBody>
      </p:sp>
      <p:sp>
        <p:nvSpPr>
          <p:cNvPr id="49" name="TextBox 48">
            <a:extLst>
              <a:ext uri="{FF2B5EF4-FFF2-40B4-BE49-F238E27FC236}">
                <a16:creationId xmlns:a16="http://schemas.microsoft.com/office/drawing/2014/main" id="{F9658800-D72D-4E71-B654-3A478792BFBB}"/>
              </a:ext>
            </a:extLst>
          </p:cNvPr>
          <p:cNvSpPr txBox="1"/>
          <p:nvPr/>
        </p:nvSpPr>
        <p:spPr>
          <a:xfrm>
            <a:off x="7707830" y="1663312"/>
            <a:ext cx="697627" cy="369332"/>
          </a:xfrm>
          <a:prstGeom prst="rect">
            <a:avLst/>
          </a:prstGeom>
          <a:noFill/>
        </p:spPr>
        <p:txBody>
          <a:bodyPr wrap="none" rtlCol="0">
            <a:spAutoFit/>
          </a:bodyPr>
          <a:lstStyle/>
          <a:p>
            <a:r>
              <a:rPr lang="en-US" dirty="0">
                <a:solidFill>
                  <a:schemeClr val="accent1">
                    <a:lumMod val="60000"/>
                    <a:lumOff val="40000"/>
                  </a:schemeClr>
                </a:solidFill>
              </a:rPr>
              <a:t>2027</a:t>
            </a:r>
            <a:endParaRPr lang="en-ID" dirty="0">
              <a:solidFill>
                <a:schemeClr val="accent1">
                  <a:lumMod val="60000"/>
                  <a:lumOff val="40000"/>
                </a:schemeClr>
              </a:solidFill>
            </a:endParaRPr>
          </a:p>
        </p:txBody>
      </p:sp>
      <p:sp>
        <p:nvSpPr>
          <p:cNvPr id="50" name="TextBox 49">
            <a:extLst>
              <a:ext uri="{FF2B5EF4-FFF2-40B4-BE49-F238E27FC236}">
                <a16:creationId xmlns:a16="http://schemas.microsoft.com/office/drawing/2014/main" id="{546F5C6C-9771-4C37-8754-0B0B56300D5A}"/>
              </a:ext>
            </a:extLst>
          </p:cNvPr>
          <p:cNvSpPr txBox="1"/>
          <p:nvPr/>
        </p:nvSpPr>
        <p:spPr>
          <a:xfrm>
            <a:off x="744849" y="1645476"/>
            <a:ext cx="697627" cy="369332"/>
          </a:xfrm>
          <a:prstGeom prst="rect">
            <a:avLst/>
          </a:prstGeom>
          <a:noFill/>
        </p:spPr>
        <p:txBody>
          <a:bodyPr wrap="none" rtlCol="0">
            <a:spAutoFit/>
          </a:bodyPr>
          <a:lstStyle/>
          <a:p>
            <a:r>
              <a:rPr lang="en-US" dirty="0">
                <a:solidFill>
                  <a:schemeClr val="accent1">
                    <a:lumMod val="60000"/>
                    <a:lumOff val="40000"/>
                  </a:schemeClr>
                </a:solidFill>
              </a:rPr>
              <a:t>2020</a:t>
            </a:r>
            <a:endParaRPr lang="en-ID" dirty="0">
              <a:solidFill>
                <a:schemeClr val="accent1">
                  <a:lumMod val="60000"/>
                  <a:lumOff val="40000"/>
                </a:schemeClr>
              </a:solidFill>
            </a:endParaRPr>
          </a:p>
        </p:txBody>
      </p:sp>
      <p:sp>
        <p:nvSpPr>
          <p:cNvPr id="51" name="Oval 50">
            <a:extLst>
              <a:ext uri="{FF2B5EF4-FFF2-40B4-BE49-F238E27FC236}">
                <a16:creationId xmlns:a16="http://schemas.microsoft.com/office/drawing/2014/main" id="{B480391C-0B6E-4833-88EA-63255EA9A6A4}"/>
              </a:ext>
            </a:extLst>
          </p:cNvPr>
          <p:cNvSpPr/>
          <p:nvPr/>
        </p:nvSpPr>
        <p:spPr bwMode="auto">
          <a:xfrm>
            <a:off x="2033168" y="1673193"/>
            <a:ext cx="277965" cy="369327"/>
          </a:xfrm>
          <a:prstGeom prst="ellipse">
            <a:avLst/>
          </a:prstGeom>
          <a:noFill/>
          <a:ln w="9525">
            <a:solidFill>
              <a:schemeClr val="accent5">
                <a:lumMod val="20000"/>
                <a:lumOff val="80000"/>
              </a:schemeClr>
            </a:solidFill>
            <a:prstDash val="sysDash"/>
            <a:miter lim="800000"/>
            <a:headEnd/>
            <a:tailEnd/>
          </a:ln>
        </p:spPr>
        <p:txBody>
          <a:bodyPr rtlCol="0" anchor="ctr"/>
          <a:lstStyle/>
          <a:p>
            <a:pPr algn="l">
              <a:lnSpc>
                <a:spcPct val="100000"/>
              </a:lnSpc>
              <a:spcBef>
                <a:spcPct val="0"/>
              </a:spcBef>
            </a:pPr>
            <a:endParaRPr lang="en-ID" sz="1400" dirty="0">
              <a:cs typeface="Arial" charset="0"/>
            </a:endParaRPr>
          </a:p>
        </p:txBody>
      </p:sp>
      <p:sp>
        <p:nvSpPr>
          <p:cNvPr id="52" name="Oval 51">
            <a:extLst>
              <a:ext uri="{FF2B5EF4-FFF2-40B4-BE49-F238E27FC236}">
                <a16:creationId xmlns:a16="http://schemas.microsoft.com/office/drawing/2014/main" id="{98C4EA58-E9BF-4561-932A-7057C62F8CBC}"/>
              </a:ext>
            </a:extLst>
          </p:cNvPr>
          <p:cNvSpPr/>
          <p:nvPr/>
        </p:nvSpPr>
        <p:spPr bwMode="auto">
          <a:xfrm>
            <a:off x="3041280" y="1661308"/>
            <a:ext cx="277965" cy="369327"/>
          </a:xfrm>
          <a:prstGeom prst="ellipse">
            <a:avLst/>
          </a:prstGeom>
          <a:noFill/>
          <a:ln w="9525">
            <a:solidFill>
              <a:schemeClr val="accent5">
                <a:lumMod val="20000"/>
                <a:lumOff val="80000"/>
              </a:schemeClr>
            </a:solidFill>
            <a:prstDash val="sysDash"/>
            <a:miter lim="800000"/>
            <a:headEnd/>
            <a:tailEnd/>
          </a:ln>
        </p:spPr>
        <p:txBody>
          <a:bodyPr rtlCol="0" anchor="ctr"/>
          <a:lstStyle/>
          <a:p>
            <a:pPr algn="l">
              <a:lnSpc>
                <a:spcPct val="100000"/>
              </a:lnSpc>
              <a:spcBef>
                <a:spcPct val="0"/>
              </a:spcBef>
            </a:pPr>
            <a:endParaRPr lang="en-ID" sz="1400" dirty="0">
              <a:cs typeface="Arial" charset="0"/>
            </a:endParaRPr>
          </a:p>
        </p:txBody>
      </p:sp>
      <p:sp>
        <p:nvSpPr>
          <p:cNvPr id="53" name="Oval 52">
            <a:extLst>
              <a:ext uri="{FF2B5EF4-FFF2-40B4-BE49-F238E27FC236}">
                <a16:creationId xmlns:a16="http://schemas.microsoft.com/office/drawing/2014/main" id="{6E33DB84-5080-405A-96CD-A87ED2B09300}"/>
              </a:ext>
            </a:extLst>
          </p:cNvPr>
          <p:cNvSpPr/>
          <p:nvPr/>
        </p:nvSpPr>
        <p:spPr bwMode="auto">
          <a:xfrm>
            <a:off x="3980812" y="1665036"/>
            <a:ext cx="277965" cy="369327"/>
          </a:xfrm>
          <a:prstGeom prst="ellipse">
            <a:avLst/>
          </a:prstGeom>
          <a:noFill/>
          <a:ln w="9525">
            <a:solidFill>
              <a:schemeClr val="accent5">
                <a:lumMod val="20000"/>
                <a:lumOff val="80000"/>
              </a:schemeClr>
            </a:solidFill>
            <a:prstDash val="sysDash"/>
            <a:miter lim="800000"/>
            <a:headEnd/>
            <a:tailEnd/>
          </a:ln>
        </p:spPr>
        <p:txBody>
          <a:bodyPr rtlCol="0" anchor="ctr"/>
          <a:lstStyle/>
          <a:p>
            <a:pPr algn="l">
              <a:lnSpc>
                <a:spcPct val="100000"/>
              </a:lnSpc>
              <a:spcBef>
                <a:spcPct val="0"/>
              </a:spcBef>
            </a:pPr>
            <a:endParaRPr lang="en-ID" sz="1400" dirty="0">
              <a:cs typeface="Arial" charset="0"/>
            </a:endParaRPr>
          </a:p>
        </p:txBody>
      </p:sp>
      <p:sp>
        <p:nvSpPr>
          <p:cNvPr id="54" name="Oval 53">
            <a:extLst>
              <a:ext uri="{FF2B5EF4-FFF2-40B4-BE49-F238E27FC236}">
                <a16:creationId xmlns:a16="http://schemas.microsoft.com/office/drawing/2014/main" id="{B150E9EB-972B-4734-8088-336E2DD5EDB3}"/>
              </a:ext>
            </a:extLst>
          </p:cNvPr>
          <p:cNvSpPr/>
          <p:nvPr/>
        </p:nvSpPr>
        <p:spPr bwMode="auto">
          <a:xfrm>
            <a:off x="4918102" y="1669418"/>
            <a:ext cx="277965" cy="369327"/>
          </a:xfrm>
          <a:prstGeom prst="ellipse">
            <a:avLst/>
          </a:prstGeom>
          <a:noFill/>
          <a:ln w="9525">
            <a:solidFill>
              <a:schemeClr val="accent5">
                <a:lumMod val="20000"/>
                <a:lumOff val="80000"/>
              </a:schemeClr>
            </a:solidFill>
            <a:prstDash val="sysDash"/>
            <a:miter lim="800000"/>
            <a:headEnd/>
            <a:tailEnd/>
          </a:ln>
        </p:spPr>
        <p:txBody>
          <a:bodyPr rtlCol="0" anchor="ctr"/>
          <a:lstStyle/>
          <a:p>
            <a:pPr algn="l">
              <a:lnSpc>
                <a:spcPct val="100000"/>
              </a:lnSpc>
              <a:spcBef>
                <a:spcPct val="0"/>
              </a:spcBef>
            </a:pPr>
            <a:endParaRPr lang="en-ID" sz="1400" dirty="0">
              <a:cs typeface="Arial" charset="0"/>
            </a:endParaRPr>
          </a:p>
        </p:txBody>
      </p:sp>
      <p:sp>
        <p:nvSpPr>
          <p:cNvPr id="55" name="Oval 54">
            <a:extLst>
              <a:ext uri="{FF2B5EF4-FFF2-40B4-BE49-F238E27FC236}">
                <a16:creationId xmlns:a16="http://schemas.microsoft.com/office/drawing/2014/main" id="{1DBB9AA2-5010-47CE-B142-C95A53AD9885}"/>
              </a:ext>
            </a:extLst>
          </p:cNvPr>
          <p:cNvSpPr/>
          <p:nvPr/>
        </p:nvSpPr>
        <p:spPr bwMode="auto">
          <a:xfrm>
            <a:off x="5808742" y="1668454"/>
            <a:ext cx="277965" cy="369327"/>
          </a:xfrm>
          <a:prstGeom prst="ellipse">
            <a:avLst/>
          </a:prstGeom>
          <a:noFill/>
          <a:ln w="9525">
            <a:solidFill>
              <a:schemeClr val="accent5">
                <a:lumMod val="20000"/>
                <a:lumOff val="80000"/>
              </a:schemeClr>
            </a:solidFill>
            <a:prstDash val="sysDash"/>
            <a:miter lim="800000"/>
            <a:headEnd/>
            <a:tailEnd/>
          </a:ln>
        </p:spPr>
        <p:txBody>
          <a:bodyPr rtlCol="0" anchor="ctr"/>
          <a:lstStyle/>
          <a:p>
            <a:pPr algn="l">
              <a:lnSpc>
                <a:spcPct val="100000"/>
              </a:lnSpc>
              <a:spcBef>
                <a:spcPct val="0"/>
              </a:spcBef>
            </a:pPr>
            <a:endParaRPr lang="en-ID" sz="1400" dirty="0">
              <a:cs typeface="Arial" charset="0"/>
            </a:endParaRPr>
          </a:p>
        </p:txBody>
      </p:sp>
      <p:sp>
        <p:nvSpPr>
          <p:cNvPr id="56" name="Oval 55">
            <a:extLst>
              <a:ext uri="{FF2B5EF4-FFF2-40B4-BE49-F238E27FC236}">
                <a16:creationId xmlns:a16="http://schemas.microsoft.com/office/drawing/2014/main" id="{83302480-44A7-49B3-8BB3-E1CFA1F08F73}"/>
              </a:ext>
            </a:extLst>
          </p:cNvPr>
          <p:cNvSpPr/>
          <p:nvPr/>
        </p:nvSpPr>
        <p:spPr bwMode="auto">
          <a:xfrm>
            <a:off x="6764891" y="1668454"/>
            <a:ext cx="277965" cy="369327"/>
          </a:xfrm>
          <a:prstGeom prst="ellipse">
            <a:avLst/>
          </a:prstGeom>
          <a:noFill/>
          <a:ln w="9525">
            <a:solidFill>
              <a:schemeClr val="accent5">
                <a:lumMod val="20000"/>
                <a:lumOff val="80000"/>
              </a:schemeClr>
            </a:solidFill>
            <a:prstDash val="sysDash"/>
            <a:miter lim="800000"/>
            <a:headEnd/>
            <a:tailEnd/>
          </a:ln>
        </p:spPr>
        <p:txBody>
          <a:bodyPr rtlCol="0" anchor="ctr"/>
          <a:lstStyle/>
          <a:p>
            <a:pPr algn="l">
              <a:lnSpc>
                <a:spcPct val="100000"/>
              </a:lnSpc>
              <a:spcBef>
                <a:spcPct val="0"/>
              </a:spcBef>
            </a:pPr>
            <a:endParaRPr lang="en-ID" sz="1400" dirty="0">
              <a:cs typeface="Arial" charset="0"/>
            </a:endParaRPr>
          </a:p>
        </p:txBody>
      </p:sp>
      <p:sp>
        <p:nvSpPr>
          <p:cNvPr id="57" name="TextBox 56">
            <a:extLst>
              <a:ext uri="{FF2B5EF4-FFF2-40B4-BE49-F238E27FC236}">
                <a16:creationId xmlns:a16="http://schemas.microsoft.com/office/drawing/2014/main" id="{2B746DDC-68F5-48F8-8DAB-06AFD27DF653}"/>
              </a:ext>
            </a:extLst>
          </p:cNvPr>
          <p:cNvSpPr txBox="1"/>
          <p:nvPr/>
        </p:nvSpPr>
        <p:spPr>
          <a:xfrm>
            <a:off x="59880" y="2761764"/>
            <a:ext cx="9117756" cy="461665"/>
          </a:xfrm>
          <a:prstGeom prst="rect">
            <a:avLst/>
          </a:prstGeom>
          <a:noFill/>
        </p:spPr>
        <p:txBody>
          <a:bodyPr wrap="square" rtlCol="0">
            <a:spAutoFit/>
          </a:bodyPr>
          <a:lstStyle/>
          <a:p>
            <a:r>
              <a:rPr lang="en-US" sz="1200" b="1" dirty="0">
                <a:solidFill>
                  <a:schemeClr val="accent5">
                    <a:lumMod val="50000"/>
                  </a:schemeClr>
                </a:solidFill>
                <a:latin typeface="Arial" panose="020B0604020202020204" pitchFamily="34" charset="0"/>
                <a:cs typeface="Arial" panose="020B0604020202020204" pitchFamily="34" charset="0"/>
              </a:rPr>
              <a:t>CAGR *(Compounded Annual Growth Rate) : </a:t>
            </a:r>
            <a:r>
              <a:rPr lang="en-US" sz="1200" dirty="0"/>
              <a:t>the </a:t>
            </a:r>
            <a:r>
              <a:rPr lang="en-US" sz="1200" u="sng" dirty="0">
                <a:hlinkClick r:id="rId3"/>
              </a:rPr>
              <a:t>rate of return</a:t>
            </a:r>
            <a:r>
              <a:rPr lang="en-US" sz="1200" dirty="0"/>
              <a:t> (</a:t>
            </a:r>
            <a:r>
              <a:rPr lang="en-US" sz="1200" dirty="0" err="1"/>
              <a:t>RoR</a:t>
            </a:r>
            <a:r>
              <a:rPr lang="en-US" sz="1200" dirty="0"/>
              <a:t>) that would be required for an investment to grow from its beginning balance to its ending balance, assuming the profits were reinvested at the end of each period of the investment’s life span.</a:t>
            </a:r>
            <a:endParaRPr lang="en-ID" sz="1200" b="1" dirty="0">
              <a:solidFill>
                <a:schemeClr val="accent5">
                  <a:lumMod val="50000"/>
                </a:schemeClr>
              </a:solidFill>
              <a:latin typeface="Arial" panose="020B0604020202020204" pitchFamily="34" charset="0"/>
              <a:cs typeface="Arial" panose="020B0604020202020204" pitchFamily="34" charset="0"/>
            </a:endParaRPr>
          </a:p>
        </p:txBody>
      </p:sp>
      <p:sp>
        <p:nvSpPr>
          <p:cNvPr id="58" name="TextBox 57">
            <a:extLst>
              <a:ext uri="{FF2B5EF4-FFF2-40B4-BE49-F238E27FC236}">
                <a16:creationId xmlns:a16="http://schemas.microsoft.com/office/drawing/2014/main" id="{10588DD4-9F88-40A5-BB9F-772808EC9C77}"/>
              </a:ext>
            </a:extLst>
          </p:cNvPr>
          <p:cNvSpPr txBox="1"/>
          <p:nvPr/>
        </p:nvSpPr>
        <p:spPr>
          <a:xfrm>
            <a:off x="20362" y="783754"/>
            <a:ext cx="4028603" cy="461665"/>
          </a:xfrm>
          <a:prstGeom prst="rect">
            <a:avLst/>
          </a:prstGeom>
          <a:noFill/>
        </p:spPr>
        <p:txBody>
          <a:bodyPr wrap="none" rtlCol="0">
            <a:spAutoFit/>
          </a:bodyPr>
          <a:lstStyle/>
          <a:p>
            <a:r>
              <a:rPr lang="en-US" sz="2400" b="1" dirty="0">
                <a:latin typeface="+mj-lt"/>
              </a:rPr>
              <a:t>A. Iron &amp; Steel Casting Market</a:t>
            </a:r>
          </a:p>
        </p:txBody>
      </p:sp>
      <p:cxnSp>
        <p:nvCxnSpPr>
          <p:cNvPr id="5" name="Connector: Elbow 4">
            <a:extLst>
              <a:ext uri="{FF2B5EF4-FFF2-40B4-BE49-F238E27FC236}">
                <a16:creationId xmlns:a16="http://schemas.microsoft.com/office/drawing/2014/main" id="{C44BEFA2-4C98-4753-BD3A-149B1C0B3418}"/>
              </a:ext>
            </a:extLst>
          </p:cNvPr>
          <p:cNvCxnSpPr>
            <a:cxnSpLocks/>
            <a:stCxn id="37" idx="3"/>
            <a:endCxn id="33" idx="6"/>
          </p:cNvCxnSpPr>
          <p:nvPr/>
        </p:nvCxnSpPr>
        <p:spPr>
          <a:xfrm flipH="1">
            <a:off x="2123728" y="5193719"/>
            <a:ext cx="1267569" cy="909695"/>
          </a:xfrm>
          <a:prstGeom prst="bentConnector3">
            <a:avLst>
              <a:gd name="adj1" fmla="val -18035"/>
            </a:avLst>
          </a:prstGeom>
          <a:ln w="15875">
            <a:solidFill>
              <a:srgbClr val="0000FF"/>
            </a:solidFill>
            <a:headEnd type="oval"/>
            <a:tailEnd type="arrow" w="med" len="lg"/>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1E25EEFD-A4B2-4C13-AB6D-458DF0D0A917}"/>
              </a:ext>
            </a:extLst>
          </p:cNvPr>
          <p:cNvSpPr txBox="1"/>
          <p:nvPr/>
        </p:nvSpPr>
        <p:spPr>
          <a:xfrm>
            <a:off x="3851920" y="3287158"/>
            <a:ext cx="3510235" cy="338554"/>
          </a:xfrm>
          <a:prstGeom prst="rect">
            <a:avLst/>
          </a:prstGeom>
          <a:noFill/>
        </p:spPr>
        <p:txBody>
          <a:bodyPr wrap="square" rtlCol="0">
            <a:spAutoFit/>
          </a:bodyPr>
          <a:lstStyle/>
          <a:p>
            <a:r>
              <a:rPr lang="en-US" sz="1600" b="1" dirty="0">
                <a:solidFill>
                  <a:schemeClr val="accent5">
                    <a:lumMod val="50000"/>
                  </a:schemeClr>
                </a:solidFill>
                <a:latin typeface="Arial" panose="020B0604020202020204" pitchFamily="34" charset="0"/>
                <a:cs typeface="Arial" panose="020B0604020202020204" pitchFamily="34" charset="0"/>
              </a:rPr>
              <a:t>2) Regional Outlook </a:t>
            </a:r>
            <a:endParaRPr lang="en-ID" sz="1600" b="1" dirty="0">
              <a:solidFill>
                <a:schemeClr val="accent5">
                  <a:lumMod val="50000"/>
                </a:schemeClr>
              </a:solidFill>
              <a:latin typeface="Arial" panose="020B0604020202020204" pitchFamily="34" charset="0"/>
              <a:cs typeface="Arial" panose="020B0604020202020204" pitchFamily="34" charset="0"/>
            </a:endParaRPr>
          </a:p>
        </p:txBody>
      </p:sp>
      <p:cxnSp>
        <p:nvCxnSpPr>
          <p:cNvPr id="72" name="Straight Connector 71">
            <a:extLst>
              <a:ext uri="{FF2B5EF4-FFF2-40B4-BE49-F238E27FC236}">
                <a16:creationId xmlns:a16="http://schemas.microsoft.com/office/drawing/2014/main" id="{A6B2EC89-ABD2-49EC-BDE0-F9260DEC1A6E}"/>
              </a:ext>
            </a:extLst>
          </p:cNvPr>
          <p:cNvCxnSpPr/>
          <p:nvPr/>
        </p:nvCxnSpPr>
        <p:spPr>
          <a:xfrm>
            <a:off x="3818012" y="3314289"/>
            <a:ext cx="0" cy="3499087"/>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73" name="Picture 72">
            <a:extLst>
              <a:ext uri="{FF2B5EF4-FFF2-40B4-BE49-F238E27FC236}">
                <a16:creationId xmlns:a16="http://schemas.microsoft.com/office/drawing/2014/main" id="{5DE1FFAC-10EB-4657-887A-57E90FB34AA3}"/>
              </a:ext>
            </a:extLst>
          </p:cNvPr>
          <p:cNvPicPr>
            <a:picLocks noChangeAspect="1"/>
          </p:cNvPicPr>
          <p:nvPr/>
        </p:nvPicPr>
        <p:blipFill rotWithShape="1">
          <a:blip r:embed="rId4">
            <a:clrChange>
              <a:clrFrom>
                <a:srgbClr val="FFFFFF"/>
              </a:clrFrom>
              <a:clrTo>
                <a:srgbClr val="FFFFFF">
                  <a:alpha val="0"/>
                </a:srgbClr>
              </a:clrTo>
            </a:clrChange>
          </a:blip>
          <a:srcRect l="35469" t="17255" r="20734" b="37679"/>
          <a:stretch/>
        </p:blipFill>
        <p:spPr>
          <a:xfrm>
            <a:off x="3940959" y="4161780"/>
            <a:ext cx="4810087" cy="2404635"/>
          </a:xfrm>
          <a:prstGeom prst="rect">
            <a:avLst/>
          </a:prstGeom>
        </p:spPr>
      </p:pic>
      <p:sp>
        <p:nvSpPr>
          <p:cNvPr id="74" name="TextBox 73">
            <a:extLst>
              <a:ext uri="{FF2B5EF4-FFF2-40B4-BE49-F238E27FC236}">
                <a16:creationId xmlns:a16="http://schemas.microsoft.com/office/drawing/2014/main" id="{043E3CC6-888D-4CC0-B033-F79ED6B4C403}"/>
              </a:ext>
            </a:extLst>
          </p:cNvPr>
          <p:cNvSpPr txBox="1"/>
          <p:nvPr/>
        </p:nvSpPr>
        <p:spPr>
          <a:xfrm>
            <a:off x="7597873" y="5310509"/>
            <a:ext cx="1577694" cy="1077218"/>
          </a:xfrm>
          <a:prstGeom prst="rect">
            <a:avLst/>
          </a:prstGeom>
          <a:noFill/>
        </p:spPr>
        <p:txBody>
          <a:bodyPr wrap="square" rtlCol="0">
            <a:spAutoFit/>
          </a:bodyPr>
          <a:lstStyle/>
          <a:p>
            <a:r>
              <a:rPr lang="en-US" sz="1600" b="1" dirty="0">
                <a:solidFill>
                  <a:srgbClr val="0000FF"/>
                </a:solidFill>
                <a:highlight>
                  <a:srgbClr val="FFFF00"/>
                </a:highlight>
              </a:rPr>
              <a:t>APAC (Asia Pacific) to dominates the industry size</a:t>
            </a:r>
            <a:endParaRPr lang="en-ID" sz="1600" b="1" dirty="0">
              <a:solidFill>
                <a:srgbClr val="0000FF"/>
              </a:solidFill>
              <a:highlight>
                <a:srgbClr val="FFFF00"/>
              </a:highlight>
            </a:endParaRPr>
          </a:p>
        </p:txBody>
      </p:sp>
      <p:sp>
        <p:nvSpPr>
          <p:cNvPr id="75" name="Rectangle: Rounded Corners 74">
            <a:extLst>
              <a:ext uri="{FF2B5EF4-FFF2-40B4-BE49-F238E27FC236}">
                <a16:creationId xmlns:a16="http://schemas.microsoft.com/office/drawing/2014/main" id="{85B8214B-A86B-44FC-BCB0-0CD5A85667E5}"/>
              </a:ext>
            </a:extLst>
          </p:cNvPr>
          <p:cNvSpPr/>
          <p:nvPr/>
        </p:nvSpPr>
        <p:spPr bwMode="auto">
          <a:xfrm>
            <a:off x="7093162" y="6263316"/>
            <a:ext cx="711694" cy="249469"/>
          </a:xfrm>
          <a:prstGeom prst="roundRect">
            <a:avLst/>
          </a:prstGeom>
          <a:noFill/>
          <a:ln w="9525">
            <a:solidFill>
              <a:srgbClr val="0000FF"/>
            </a:solidFill>
            <a:miter lim="800000"/>
            <a:headEnd/>
            <a:tailEnd/>
          </a:ln>
        </p:spPr>
        <p:txBody>
          <a:bodyPr rtlCol="0" anchor="ctr"/>
          <a:lstStyle/>
          <a:p>
            <a:pPr algn="l">
              <a:lnSpc>
                <a:spcPct val="100000"/>
              </a:lnSpc>
              <a:spcBef>
                <a:spcPct val="0"/>
              </a:spcBef>
            </a:pPr>
            <a:endParaRPr lang="en-US" sz="1400">
              <a:cs typeface="Arial" charset="0"/>
            </a:endParaRPr>
          </a:p>
        </p:txBody>
      </p:sp>
      <p:sp>
        <p:nvSpPr>
          <p:cNvPr id="77" name="TextBox 76">
            <a:extLst>
              <a:ext uri="{FF2B5EF4-FFF2-40B4-BE49-F238E27FC236}">
                <a16:creationId xmlns:a16="http://schemas.microsoft.com/office/drawing/2014/main" id="{9F1ECD1E-E648-4F2F-83B5-6C357CB464B8}"/>
              </a:ext>
            </a:extLst>
          </p:cNvPr>
          <p:cNvSpPr txBox="1"/>
          <p:nvPr/>
        </p:nvSpPr>
        <p:spPr>
          <a:xfrm>
            <a:off x="6948264" y="6604372"/>
            <a:ext cx="2069595" cy="246221"/>
          </a:xfrm>
          <a:prstGeom prst="rect">
            <a:avLst/>
          </a:prstGeom>
          <a:noFill/>
        </p:spPr>
        <p:txBody>
          <a:bodyPr wrap="square" rtlCol="0">
            <a:spAutoFit/>
          </a:bodyPr>
          <a:lstStyle/>
          <a:p>
            <a:r>
              <a:rPr lang="en-US" sz="1000" b="1" i="1" dirty="0"/>
              <a:t>Source : www.gminsights.com </a:t>
            </a:r>
            <a:endParaRPr lang="en-ID" sz="1000" b="1" i="1" dirty="0"/>
          </a:p>
        </p:txBody>
      </p:sp>
    </p:spTree>
    <p:extLst>
      <p:ext uri="{BB962C8B-B14F-4D97-AF65-F5344CB8AC3E}">
        <p14:creationId xmlns:p14="http://schemas.microsoft.com/office/powerpoint/2010/main" val="2730934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3DBED64E-3864-DAB2-5B48-A8123D366B4E}"/>
              </a:ext>
            </a:extLst>
          </p:cNvPr>
          <p:cNvGraphicFramePr/>
          <p:nvPr>
            <p:extLst>
              <p:ext uri="{D42A27DB-BD31-4B8C-83A1-F6EECF244321}">
                <p14:modId xmlns:p14="http://schemas.microsoft.com/office/powerpoint/2010/main" val="2605453001"/>
              </p:ext>
            </p:extLst>
          </p:nvPr>
        </p:nvGraphicFramePr>
        <p:xfrm>
          <a:off x="314308" y="4284712"/>
          <a:ext cx="4572000" cy="2424932"/>
        </p:xfrm>
        <a:graphic>
          <a:graphicData uri="http://schemas.openxmlformats.org/drawingml/2006/chart">
            <c:chart xmlns:c="http://schemas.openxmlformats.org/drawingml/2006/chart" xmlns:r="http://schemas.openxmlformats.org/officeDocument/2006/relationships" r:id="rId2"/>
          </a:graphicData>
        </a:graphic>
      </p:graphicFrame>
      <p:cxnSp>
        <p:nvCxnSpPr>
          <p:cNvPr id="10" name="Straight Connector 9">
            <a:extLst>
              <a:ext uri="{FF2B5EF4-FFF2-40B4-BE49-F238E27FC236}">
                <a16:creationId xmlns:a16="http://schemas.microsoft.com/office/drawing/2014/main" id="{5B253B11-012F-279E-CFC9-87D99DBC6801}"/>
              </a:ext>
            </a:extLst>
          </p:cNvPr>
          <p:cNvCxnSpPr/>
          <p:nvPr/>
        </p:nvCxnSpPr>
        <p:spPr>
          <a:xfrm>
            <a:off x="1647808" y="5431507"/>
            <a:ext cx="472440" cy="0"/>
          </a:xfrm>
          <a:prstGeom prst="line">
            <a:avLst/>
          </a:prstGeom>
          <a:noFill/>
          <a:ln w="6350" cap="flat" cmpd="sng" algn="ctr">
            <a:solidFill>
              <a:sysClr val="windowText" lastClr="000000"/>
            </a:solidFill>
            <a:prstDash val="solid"/>
            <a:miter lim="800000"/>
          </a:ln>
          <a:effectLst/>
        </p:spPr>
      </p:cxnSp>
      <p:cxnSp>
        <p:nvCxnSpPr>
          <p:cNvPr id="11" name="Straight Connector 10">
            <a:extLst>
              <a:ext uri="{FF2B5EF4-FFF2-40B4-BE49-F238E27FC236}">
                <a16:creationId xmlns:a16="http://schemas.microsoft.com/office/drawing/2014/main" id="{DE37F686-0E75-4D26-8E29-8094D700F591}"/>
              </a:ext>
            </a:extLst>
          </p:cNvPr>
          <p:cNvCxnSpPr/>
          <p:nvPr/>
        </p:nvCxnSpPr>
        <p:spPr>
          <a:xfrm>
            <a:off x="3091476" y="5004792"/>
            <a:ext cx="472440" cy="0"/>
          </a:xfrm>
          <a:prstGeom prst="line">
            <a:avLst/>
          </a:prstGeom>
          <a:noFill/>
          <a:ln w="6350" cap="flat" cmpd="sng" algn="ctr">
            <a:solidFill>
              <a:sysClr val="windowText" lastClr="000000"/>
            </a:solidFill>
            <a:prstDash val="solid"/>
            <a:miter lim="800000"/>
          </a:ln>
          <a:effectLst/>
        </p:spPr>
      </p:cxnSp>
      <p:sp>
        <p:nvSpPr>
          <p:cNvPr id="3" name="Slide Number Placeholder 2">
            <a:extLst>
              <a:ext uri="{FF2B5EF4-FFF2-40B4-BE49-F238E27FC236}">
                <a16:creationId xmlns:a16="http://schemas.microsoft.com/office/drawing/2014/main" id="{B559F2ED-7129-8D2E-B1E0-B568A8EE18A5}"/>
              </a:ext>
            </a:extLst>
          </p:cNvPr>
          <p:cNvSpPr>
            <a:spLocks noGrp="1"/>
          </p:cNvSpPr>
          <p:nvPr>
            <p:ph type="sldNum" sz="quarter" idx="12"/>
          </p:nvPr>
        </p:nvSpPr>
        <p:spPr/>
        <p:txBody>
          <a:bodyPr/>
          <a:lstStyle/>
          <a:p>
            <a:pPr>
              <a:defRPr/>
            </a:pPr>
            <a:fld id="{7E3B8915-3B53-4C93-8C3B-E504BC8E1139}" type="slidenum">
              <a:rPr lang="en-US" smtClean="0"/>
              <a:pPr>
                <a:defRPr/>
              </a:pPr>
              <a:t>14</a:t>
            </a:fld>
            <a:endParaRPr lang="en-US"/>
          </a:p>
        </p:txBody>
      </p:sp>
      <p:sp>
        <p:nvSpPr>
          <p:cNvPr id="12" name="TextBox 11">
            <a:extLst>
              <a:ext uri="{FF2B5EF4-FFF2-40B4-BE49-F238E27FC236}">
                <a16:creationId xmlns:a16="http://schemas.microsoft.com/office/drawing/2014/main" id="{D6569AA2-A1AC-77D0-FF2E-4D7F48D4D6A6}"/>
              </a:ext>
            </a:extLst>
          </p:cNvPr>
          <p:cNvSpPr txBox="1"/>
          <p:nvPr/>
        </p:nvSpPr>
        <p:spPr>
          <a:xfrm>
            <a:off x="5335513" y="6021288"/>
            <a:ext cx="3384371" cy="646331"/>
          </a:xfrm>
          <a:prstGeom prst="rect">
            <a:avLst/>
          </a:prstGeom>
          <a:noFill/>
        </p:spPr>
        <p:txBody>
          <a:bodyPr wrap="square" rtlCol="0">
            <a:spAutoFit/>
          </a:bodyPr>
          <a:lstStyle/>
          <a:p>
            <a:pPr algn="ctr"/>
            <a:r>
              <a:rPr lang="en-US" b="1" dirty="0">
                <a:solidFill>
                  <a:srgbClr val="0000FF"/>
                </a:solidFill>
                <a:highlight>
                  <a:srgbClr val="FFFF00"/>
                </a:highlight>
              </a:rPr>
              <a:t>Sand casting will be </a:t>
            </a:r>
          </a:p>
          <a:p>
            <a:pPr algn="ctr"/>
            <a:r>
              <a:rPr lang="en-US" b="1" dirty="0">
                <a:solidFill>
                  <a:srgbClr val="0000FF"/>
                </a:solidFill>
                <a:highlight>
                  <a:srgbClr val="FFFF00"/>
                </a:highlight>
              </a:rPr>
              <a:t>the most preferred process</a:t>
            </a:r>
            <a:endParaRPr lang="en-ID" b="1" dirty="0">
              <a:solidFill>
                <a:srgbClr val="0000FF"/>
              </a:solidFill>
              <a:highlight>
                <a:srgbClr val="FFFF00"/>
              </a:highlight>
            </a:endParaRPr>
          </a:p>
        </p:txBody>
      </p:sp>
      <p:graphicFrame>
        <p:nvGraphicFramePr>
          <p:cNvPr id="13" name="Chart 12">
            <a:extLst>
              <a:ext uri="{FF2B5EF4-FFF2-40B4-BE49-F238E27FC236}">
                <a16:creationId xmlns:a16="http://schemas.microsoft.com/office/drawing/2014/main" id="{97A80804-AF58-305E-0424-621F32FADA3F}"/>
              </a:ext>
            </a:extLst>
          </p:cNvPr>
          <p:cNvGraphicFramePr>
            <a:graphicFrameLocks/>
          </p:cNvGraphicFramePr>
          <p:nvPr>
            <p:extLst>
              <p:ext uri="{D42A27DB-BD31-4B8C-83A1-F6EECF244321}">
                <p14:modId xmlns:p14="http://schemas.microsoft.com/office/powerpoint/2010/main" val="1682989657"/>
              </p:ext>
            </p:extLst>
          </p:nvPr>
        </p:nvGraphicFramePr>
        <p:xfrm>
          <a:off x="-720080" y="980728"/>
          <a:ext cx="4572000" cy="3018750"/>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a:extLst>
              <a:ext uri="{FF2B5EF4-FFF2-40B4-BE49-F238E27FC236}">
                <a16:creationId xmlns:a16="http://schemas.microsoft.com/office/drawing/2014/main" id="{3CC69578-42C5-B731-4776-0FF67BF8F69A}"/>
              </a:ext>
            </a:extLst>
          </p:cNvPr>
          <p:cNvSpPr txBox="1"/>
          <p:nvPr/>
        </p:nvSpPr>
        <p:spPr>
          <a:xfrm>
            <a:off x="2666983" y="1264568"/>
            <a:ext cx="1544977" cy="1477328"/>
          </a:xfrm>
          <a:prstGeom prst="rect">
            <a:avLst/>
          </a:prstGeom>
          <a:noFill/>
        </p:spPr>
        <p:txBody>
          <a:bodyPr wrap="square" rtlCol="0">
            <a:spAutoFit/>
          </a:bodyPr>
          <a:lstStyle/>
          <a:p>
            <a:pPr algn="ctr"/>
            <a:r>
              <a:rPr lang="en-US" b="1" dirty="0">
                <a:solidFill>
                  <a:srgbClr val="0000FF"/>
                </a:solidFill>
                <a:highlight>
                  <a:srgbClr val="FFFF00"/>
                </a:highlight>
              </a:rPr>
              <a:t>Automotive</a:t>
            </a:r>
            <a:r>
              <a:rPr lang="en-US" b="1" dirty="0">
                <a:solidFill>
                  <a:srgbClr val="0000FF"/>
                </a:solidFill>
              </a:rPr>
              <a:t> will be the leading application segment</a:t>
            </a:r>
            <a:endParaRPr lang="en-ID" b="1" dirty="0">
              <a:solidFill>
                <a:srgbClr val="0000FF"/>
              </a:solidFill>
            </a:endParaRPr>
          </a:p>
        </p:txBody>
      </p:sp>
      <p:sp>
        <p:nvSpPr>
          <p:cNvPr id="15" name="Title 1">
            <a:extLst>
              <a:ext uri="{FF2B5EF4-FFF2-40B4-BE49-F238E27FC236}">
                <a16:creationId xmlns:a16="http://schemas.microsoft.com/office/drawing/2014/main" id="{195E8546-8F9A-448A-B1A5-5E7A91DA4AE3}"/>
              </a:ext>
            </a:extLst>
          </p:cNvPr>
          <p:cNvSpPr txBox="1">
            <a:spLocks/>
          </p:cNvSpPr>
          <p:nvPr/>
        </p:nvSpPr>
        <p:spPr bwMode="auto">
          <a:xfrm>
            <a:off x="0" y="58614"/>
            <a:ext cx="8229600" cy="63408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GB" sz="2800" b="1" dirty="0">
                <a:cs typeface="Arial" panose="020B0604020202020204" pitchFamily="34" charset="0"/>
              </a:rPr>
              <a:t>3.2. World Wide Demand Forecast</a:t>
            </a:r>
          </a:p>
        </p:txBody>
      </p:sp>
      <p:sp>
        <p:nvSpPr>
          <p:cNvPr id="16" name="TextBox 15">
            <a:extLst>
              <a:ext uri="{FF2B5EF4-FFF2-40B4-BE49-F238E27FC236}">
                <a16:creationId xmlns:a16="http://schemas.microsoft.com/office/drawing/2014/main" id="{E9AC99F4-BDF7-4A07-B9A3-BFA97C5781AD}"/>
              </a:ext>
            </a:extLst>
          </p:cNvPr>
          <p:cNvSpPr txBox="1"/>
          <p:nvPr/>
        </p:nvSpPr>
        <p:spPr>
          <a:xfrm>
            <a:off x="20362" y="707554"/>
            <a:ext cx="3282822" cy="461665"/>
          </a:xfrm>
          <a:prstGeom prst="rect">
            <a:avLst/>
          </a:prstGeom>
          <a:noFill/>
        </p:spPr>
        <p:txBody>
          <a:bodyPr wrap="none" rtlCol="0">
            <a:spAutoFit/>
          </a:bodyPr>
          <a:lstStyle/>
          <a:p>
            <a:r>
              <a:rPr lang="en-US" sz="2400" b="1" dirty="0">
                <a:latin typeface="+mj-lt"/>
              </a:rPr>
              <a:t>B. Application &amp; Process</a:t>
            </a:r>
          </a:p>
        </p:txBody>
      </p:sp>
      <p:pic>
        <p:nvPicPr>
          <p:cNvPr id="5" name="Picture 4">
            <a:extLst>
              <a:ext uri="{FF2B5EF4-FFF2-40B4-BE49-F238E27FC236}">
                <a16:creationId xmlns:a16="http://schemas.microsoft.com/office/drawing/2014/main" id="{5E021872-960B-4D69-A194-C85375220C65}"/>
              </a:ext>
            </a:extLst>
          </p:cNvPr>
          <p:cNvPicPr>
            <a:picLocks noChangeAspect="1"/>
          </p:cNvPicPr>
          <p:nvPr/>
        </p:nvPicPr>
        <p:blipFill>
          <a:blip r:embed="rId4"/>
          <a:stretch>
            <a:fillRect/>
          </a:stretch>
        </p:blipFill>
        <p:spPr>
          <a:xfrm>
            <a:off x="4211960" y="1169219"/>
            <a:ext cx="4711589" cy="2927002"/>
          </a:xfrm>
          <a:prstGeom prst="rect">
            <a:avLst/>
          </a:prstGeom>
        </p:spPr>
      </p:pic>
      <p:sp>
        <p:nvSpPr>
          <p:cNvPr id="17" name="TextBox 16">
            <a:extLst>
              <a:ext uri="{FF2B5EF4-FFF2-40B4-BE49-F238E27FC236}">
                <a16:creationId xmlns:a16="http://schemas.microsoft.com/office/drawing/2014/main" id="{1CE77080-EA50-4D61-B7E0-021FFADD7349}"/>
              </a:ext>
            </a:extLst>
          </p:cNvPr>
          <p:cNvSpPr txBox="1"/>
          <p:nvPr/>
        </p:nvSpPr>
        <p:spPr>
          <a:xfrm>
            <a:off x="465517" y="4150107"/>
            <a:ext cx="4101150" cy="523220"/>
          </a:xfrm>
          <a:prstGeom prst="rect">
            <a:avLst/>
          </a:prstGeom>
          <a:noFill/>
        </p:spPr>
        <p:txBody>
          <a:bodyPr wrap="square" rtlCol="0">
            <a:spAutoFit/>
          </a:bodyPr>
          <a:lstStyle/>
          <a:p>
            <a:pPr algn="ctr">
              <a:defRPr sz="1400" b="1" i="0" u="none" strike="noStrike" kern="1200" spc="0" baseline="0">
                <a:solidFill>
                  <a:prstClr val="black"/>
                </a:solidFill>
                <a:latin typeface="Arial Narrow" panose="020B0606020202030204" pitchFamily="34" charset="0"/>
                <a:ea typeface="+mn-ea"/>
                <a:cs typeface="Arial" panose="020B0604020202020204" pitchFamily="34" charset="0"/>
              </a:defRPr>
            </a:pPr>
            <a:r>
              <a:rPr lang="en-ID" b="1" dirty="0">
                <a:latin typeface="Arial Narrow" panose="020B0606020202030204" pitchFamily="34" charset="0"/>
                <a:cs typeface="Arial" panose="020B0604020202020204" pitchFamily="34" charset="0"/>
              </a:rPr>
              <a:t>Iron &amp; Steel Casting Market Share (by Process), 2020, (USD Million)</a:t>
            </a:r>
          </a:p>
        </p:txBody>
      </p:sp>
      <p:cxnSp>
        <p:nvCxnSpPr>
          <p:cNvPr id="7" name="Straight Connector 6">
            <a:extLst>
              <a:ext uri="{FF2B5EF4-FFF2-40B4-BE49-F238E27FC236}">
                <a16:creationId xmlns:a16="http://schemas.microsoft.com/office/drawing/2014/main" id="{3D2B1E1B-A19C-42DD-BAA8-D76FCEB26C3A}"/>
              </a:ext>
            </a:extLst>
          </p:cNvPr>
          <p:cNvCxnSpPr/>
          <p:nvPr/>
        </p:nvCxnSpPr>
        <p:spPr>
          <a:xfrm>
            <a:off x="472877" y="4428728"/>
            <a:ext cx="0" cy="1872208"/>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313CF4DC-6256-43D4-A130-6A711C7065CC}"/>
              </a:ext>
            </a:extLst>
          </p:cNvPr>
          <p:cNvPicPr>
            <a:picLocks noChangeAspect="1"/>
          </p:cNvPicPr>
          <p:nvPr/>
        </p:nvPicPr>
        <p:blipFill>
          <a:blip r:embed="rId5"/>
          <a:stretch>
            <a:fillRect/>
          </a:stretch>
        </p:blipFill>
        <p:spPr>
          <a:xfrm>
            <a:off x="4738845" y="4230613"/>
            <a:ext cx="4225635" cy="1841180"/>
          </a:xfrm>
          <a:prstGeom prst="rect">
            <a:avLst/>
          </a:prstGeom>
        </p:spPr>
      </p:pic>
      <p:sp>
        <p:nvSpPr>
          <p:cNvPr id="18" name="TextBox 17">
            <a:extLst>
              <a:ext uri="{FF2B5EF4-FFF2-40B4-BE49-F238E27FC236}">
                <a16:creationId xmlns:a16="http://schemas.microsoft.com/office/drawing/2014/main" id="{F3A82FA3-F794-4384-AD5D-FA031F577EDA}"/>
              </a:ext>
            </a:extLst>
          </p:cNvPr>
          <p:cNvSpPr txBox="1"/>
          <p:nvPr/>
        </p:nvSpPr>
        <p:spPr>
          <a:xfrm>
            <a:off x="-17875" y="6604372"/>
            <a:ext cx="2069595" cy="246221"/>
          </a:xfrm>
          <a:prstGeom prst="rect">
            <a:avLst/>
          </a:prstGeom>
          <a:noFill/>
        </p:spPr>
        <p:txBody>
          <a:bodyPr wrap="square" rtlCol="0">
            <a:spAutoFit/>
          </a:bodyPr>
          <a:lstStyle/>
          <a:p>
            <a:r>
              <a:rPr lang="en-US" sz="1000" b="1" i="1" dirty="0"/>
              <a:t>Source : www.gminsights.com </a:t>
            </a:r>
            <a:endParaRPr lang="en-ID" sz="1000" b="1" i="1" dirty="0"/>
          </a:p>
        </p:txBody>
      </p:sp>
    </p:spTree>
    <p:extLst>
      <p:ext uri="{BB962C8B-B14F-4D97-AF65-F5344CB8AC3E}">
        <p14:creationId xmlns:p14="http://schemas.microsoft.com/office/powerpoint/2010/main" val="3268862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59F2ED-7129-8D2E-B1E0-B568A8EE18A5}"/>
              </a:ext>
            </a:extLst>
          </p:cNvPr>
          <p:cNvSpPr>
            <a:spLocks noGrp="1"/>
          </p:cNvSpPr>
          <p:nvPr>
            <p:ph type="sldNum" sz="quarter" idx="12"/>
          </p:nvPr>
        </p:nvSpPr>
        <p:spPr/>
        <p:txBody>
          <a:bodyPr/>
          <a:lstStyle/>
          <a:p>
            <a:pPr>
              <a:defRPr/>
            </a:pPr>
            <a:fld id="{7E3B8915-3B53-4C93-8C3B-E504BC8E1139}" type="slidenum">
              <a:rPr lang="en-US" smtClean="0"/>
              <a:pPr>
                <a:defRPr/>
              </a:pPr>
              <a:t>15</a:t>
            </a:fld>
            <a:endParaRPr lang="en-US"/>
          </a:p>
        </p:txBody>
      </p:sp>
      <p:sp>
        <p:nvSpPr>
          <p:cNvPr id="4" name="Title 1">
            <a:extLst>
              <a:ext uri="{FF2B5EF4-FFF2-40B4-BE49-F238E27FC236}">
                <a16:creationId xmlns:a16="http://schemas.microsoft.com/office/drawing/2014/main" id="{D4A443D9-8154-79C4-EE2F-2F186278DE8B}"/>
              </a:ext>
            </a:extLst>
          </p:cNvPr>
          <p:cNvSpPr txBox="1">
            <a:spLocks/>
          </p:cNvSpPr>
          <p:nvPr/>
        </p:nvSpPr>
        <p:spPr bwMode="auto">
          <a:xfrm>
            <a:off x="0" y="49089"/>
            <a:ext cx="8229600" cy="63408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GB" sz="2800" b="1" dirty="0">
                <a:cs typeface="Arial" panose="020B0604020202020204" pitchFamily="34" charset="0"/>
              </a:rPr>
              <a:t>4.1. Challenge for Sustainability</a:t>
            </a:r>
          </a:p>
        </p:txBody>
      </p:sp>
      <p:graphicFrame>
        <p:nvGraphicFramePr>
          <p:cNvPr id="5" name="Table 5">
            <a:extLst>
              <a:ext uri="{FF2B5EF4-FFF2-40B4-BE49-F238E27FC236}">
                <a16:creationId xmlns:a16="http://schemas.microsoft.com/office/drawing/2014/main" id="{F859064F-07A7-888B-6199-B665E9B97920}"/>
              </a:ext>
            </a:extLst>
          </p:cNvPr>
          <p:cNvGraphicFramePr>
            <a:graphicFrameLocks noGrp="1"/>
          </p:cNvGraphicFramePr>
          <p:nvPr>
            <p:extLst>
              <p:ext uri="{D42A27DB-BD31-4B8C-83A1-F6EECF244321}">
                <p14:modId xmlns:p14="http://schemas.microsoft.com/office/powerpoint/2010/main" val="4293442256"/>
              </p:ext>
            </p:extLst>
          </p:nvPr>
        </p:nvGraphicFramePr>
        <p:xfrm>
          <a:off x="203895" y="1191214"/>
          <a:ext cx="8697064" cy="3125152"/>
        </p:xfrm>
        <a:graphic>
          <a:graphicData uri="http://schemas.openxmlformats.org/drawingml/2006/table">
            <a:tbl>
              <a:tblPr firstRow="1" bandRow="1">
                <a:tableStyleId>{00A15C55-8517-42AA-B614-E9B94910E393}</a:tableStyleId>
              </a:tblPr>
              <a:tblGrid>
                <a:gridCol w="1656184">
                  <a:extLst>
                    <a:ext uri="{9D8B030D-6E8A-4147-A177-3AD203B41FA5}">
                      <a16:colId xmlns:a16="http://schemas.microsoft.com/office/drawing/2014/main" val="3002168881"/>
                    </a:ext>
                  </a:extLst>
                </a:gridCol>
                <a:gridCol w="1645920">
                  <a:extLst>
                    <a:ext uri="{9D8B030D-6E8A-4147-A177-3AD203B41FA5}">
                      <a16:colId xmlns:a16="http://schemas.microsoft.com/office/drawing/2014/main" val="369332823"/>
                    </a:ext>
                  </a:extLst>
                </a:gridCol>
                <a:gridCol w="3108960">
                  <a:extLst>
                    <a:ext uri="{9D8B030D-6E8A-4147-A177-3AD203B41FA5}">
                      <a16:colId xmlns:a16="http://schemas.microsoft.com/office/drawing/2014/main" val="319903486"/>
                    </a:ext>
                  </a:extLst>
                </a:gridCol>
                <a:gridCol w="2286000">
                  <a:extLst>
                    <a:ext uri="{9D8B030D-6E8A-4147-A177-3AD203B41FA5}">
                      <a16:colId xmlns:a16="http://schemas.microsoft.com/office/drawing/2014/main" val="1967622243"/>
                    </a:ext>
                  </a:extLst>
                </a:gridCol>
              </a:tblGrid>
              <a:tr h="457200">
                <a:tc>
                  <a:txBody>
                    <a:bodyPr/>
                    <a:lstStyle/>
                    <a:p>
                      <a:pPr algn="ctr"/>
                      <a:r>
                        <a:rPr lang="en-US" sz="1600" dirty="0"/>
                        <a:t>Process</a:t>
                      </a:r>
                      <a:endParaRPr lang="id-ID" sz="1600" dirty="0"/>
                    </a:p>
                  </a:txBody>
                  <a:tcPr anchor="ctr"/>
                </a:tc>
                <a:tc>
                  <a:txBody>
                    <a:bodyPr/>
                    <a:lstStyle/>
                    <a:p>
                      <a:pPr algn="ctr"/>
                      <a:r>
                        <a:rPr lang="en-US" sz="1600" dirty="0"/>
                        <a:t>Waste / Excess</a:t>
                      </a:r>
                      <a:endParaRPr lang="id-ID" sz="1600" dirty="0"/>
                    </a:p>
                  </a:txBody>
                  <a:tcPr anchor="ctr"/>
                </a:tc>
                <a:tc>
                  <a:txBody>
                    <a:bodyPr/>
                    <a:lstStyle/>
                    <a:p>
                      <a:pPr algn="ctr"/>
                      <a:r>
                        <a:rPr lang="en-US" sz="1600" dirty="0"/>
                        <a:t>Current Treatment </a:t>
                      </a:r>
                      <a:endParaRPr lang="id-ID" sz="1600" dirty="0"/>
                    </a:p>
                  </a:txBody>
                  <a:tcPr anchor="ctr"/>
                </a:tc>
                <a:tc>
                  <a:txBody>
                    <a:bodyPr/>
                    <a:lstStyle/>
                    <a:p>
                      <a:pPr algn="ctr"/>
                      <a:r>
                        <a:rPr lang="en-US" sz="1600" dirty="0"/>
                        <a:t>Future/Idea</a:t>
                      </a:r>
                      <a:endParaRPr lang="id-ID" sz="1600" dirty="0"/>
                    </a:p>
                  </a:txBody>
                  <a:tcPr anchor="ctr"/>
                </a:tc>
                <a:extLst>
                  <a:ext uri="{0D108BD9-81ED-4DB2-BD59-A6C34878D82A}">
                    <a16:rowId xmlns:a16="http://schemas.microsoft.com/office/drawing/2014/main" val="1189771615"/>
                  </a:ext>
                </a:extLst>
              </a:tr>
              <a:tr h="465296">
                <a:tc>
                  <a:txBody>
                    <a:bodyPr/>
                    <a:lstStyle/>
                    <a:p>
                      <a:r>
                        <a:rPr lang="en-US" sz="1600" b="1" dirty="0"/>
                        <a:t>Melting</a:t>
                      </a:r>
                      <a:endParaRPr lang="id-ID" sz="1600" b="1" dirty="0"/>
                    </a:p>
                  </a:txBody>
                  <a:tcPr/>
                </a:tc>
                <a:tc>
                  <a:txBody>
                    <a:bodyPr/>
                    <a:lstStyle/>
                    <a:p>
                      <a:r>
                        <a:rPr lang="en-US" sz="1600" dirty="0"/>
                        <a:t>Slag</a:t>
                      </a:r>
                    </a:p>
                    <a:p>
                      <a:r>
                        <a:rPr lang="en-US" sz="1600" dirty="0"/>
                        <a:t>Melting Dust</a:t>
                      </a:r>
                    </a:p>
                    <a:p>
                      <a:r>
                        <a:rPr lang="en-US" sz="1600" dirty="0"/>
                        <a:t>Hot</a:t>
                      </a:r>
                      <a:endParaRPr lang="id-ID" sz="1600" dirty="0"/>
                    </a:p>
                  </a:txBody>
                  <a:tcPr/>
                </a:tc>
                <a:tc>
                  <a:txBody>
                    <a:bodyPr/>
                    <a:lstStyle/>
                    <a:p>
                      <a:r>
                        <a:rPr lang="en-US" sz="1600" dirty="0"/>
                        <a:t>Construction</a:t>
                      </a:r>
                    </a:p>
                    <a:p>
                      <a:r>
                        <a:rPr lang="en-US" sz="1600" dirty="0"/>
                        <a:t>Cement industry, pig iron</a:t>
                      </a:r>
                    </a:p>
                    <a:p>
                      <a:r>
                        <a:rPr lang="en-US" sz="1600" dirty="0"/>
                        <a:t>No treatment</a:t>
                      </a:r>
                      <a:endParaRPr lang="id-ID" sz="1600" dirty="0"/>
                    </a:p>
                  </a:txBody>
                  <a:tcPr/>
                </a:tc>
                <a:tc>
                  <a:txBody>
                    <a:bodyPr/>
                    <a:lstStyle/>
                    <a:p>
                      <a:r>
                        <a:rPr lang="en-US" sz="1800" dirty="0">
                          <a:latin typeface="MS PGothic" panose="020B0600070205080204" pitchFamily="34" charset="-128"/>
                          <a:ea typeface="MS PGothic" panose="020B0600070205080204" pitchFamily="34" charset="-128"/>
                        </a:rPr>
                        <a:t>←</a:t>
                      </a:r>
                      <a:endParaRPr lang="en-US" sz="1600" dirty="0"/>
                    </a:p>
                    <a:p>
                      <a:r>
                        <a:rPr lang="en-US" sz="1800" dirty="0">
                          <a:latin typeface="MS PGothic" panose="020B0600070205080204" pitchFamily="34" charset="-128"/>
                          <a:ea typeface="MS PGothic" panose="020B0600070205080204" pitchFamily="34" charset="-128"/>
                        </a:rPr>
                        <a:t>←</a:t>
                      </a:r>
                    </a:p>
                    <a:p>
                      <a:r>
                        <a:rPr lang="en-US" sz="1600" dirty="0"/>
                        <a:t>Boiler, preheat scrap</a:t>
                      </a:r>
                      <a:endParaRPr lang="id-ID" sz="1600" dirty="0"/>
                    </a:p>
                  </a:txBody>
                  <a:tcPr/>
                </a:tc>
                <a:extLst>
                  <a:ext uri="{0D108BD9-81ED-4DB2-BD59-A6C34878D82A}">
                    <a16:rowId xmlns:a16="http://schemas.microsoft.com/office/drawing/2014/main" val="208513646"/>
                  </a:ext>
                </a:extLst>
              </a:tr>
              <a:tr h="465296">
                <a:tc>
                  <a:txBody>
                    <a:bodyPr/>
                    <a:lstStyle/>
                    <a:p>
                      <a:r>
                        <a:rPr lang="en-US" sz="1600" b="1" dirty="0"/>
                        <a:t>Molding</a:t>
                      </a:r>
                      <a:endParaRPr lang="id-ID" sz="1600" b="1" dirty="0"/>
                    </a:p>
                  </a:txBody>
                  <a:tcPr/>
                </a:tc>
                <a:tc>
                  <a:txBody>
                    <a:bodyPr/>
                    <a:lstStyle/>
                    <a:p>
                      <a:r>
                        <a:rPr lang="en-US" sz="1600" dirty="0"/>
                        <a:t>Sand Dust</a:t>
                      </a:r>
                    </a:p>
                  </a:txBody>
                  <a:tcPr/>
                </a:tc>
                <a:tc>
                  <a:txBody>
                    <a:bodyPr/>
                    <a:lstStyle/>
                    <a:p>
                      <a:r>
                        <a:rPr lang="en-US" sz="1600" dirty="0"/>
                        <a:t>Cement industry / construction</a:t>
                      </a:r>
                      <a:endParaRPr lang="id-ID" sz="1600" dirty="0"/>
                    </a:p>
                  </a:txBody>
                  <a:tcPr/>
                </a:tc>
                <a:tc>
                  <a:txBody>
                    <a:bodyPr/>
                    <a:lstStyle/>
                    <a:p>
                      <a:r>
                        <a:rPr lang="en-US" sz="1600" dirty="0"/>
                        <a:t>Silica dust, ceramic</a:t>
                      </a:r>
                      <a:endParaRPr lang="id-ID" sz="1600" dirty="0"/>
                    </a:p>
                  </a:txBody>
                  <a:tcPr/>
                </a:tc>
                <a:extLst>
                  <a:ext uri="{0D108BD9-81ED-4DB2-BD59-A6C34878D82A}">
                    <a16:rowId xmlns:a16="http://schemas.microsoft.com/office/drawing/2014/main" val="3005874283"/>
                  </a:ext>
                </a:extLst>
              </a:tr>
              <a:tr h="465296">
                <a:tc>
                  <a:txBody>
                    <a:bodyPr/>
                    <a:lstStyle/>
                    <a:p>
                      <a:r>
                        <a:rPr lang="en-US" sz="1600" b="1" dirty="0"/>
                        <a:t>Heat treatment</a:t>
                      </a:r>
                      <a:endParaRPr lang="id-ID" sz="1600" b="1" dirty="0"/>
                    </a:p>
                  </a:txBody>
                  <a:tcPr/>
                </a:tc>
                <a:tc>
                  <a:txBody>
                    <a:bodyPr/>
                    <a:lstStyle/>
                    <a:p>
                      <a:r>
                        <a:rPr lang="en-US" sz="1600" dirty="0"/>
                        <a:t>Scale</a:t>
                      </a:r>
                    </a:p>
                    <a:p>
                      <a:r>
                        <a:rPr lang="en-US" sz="1600" dirty="0"/>
                        <a:t>Oil</a:t>
                      </a:r>
                    </a:p>
                    <a:p>
                      <a:r>
                        <a:rPr lang="en-US" sz="1600" dirty="0"/>
                        <a:t>Hot</a:t>
                      </a:r>
                    </a:p>
                  </a:txBody>
                  <a:tcPr/>
                </a:tc>
                <a:tc>
                  <a:txBody>
                    <a:bodyPr/>
                    <a:lstStyle/>
                    <a:p>
                      <a:r>
                        <a:rPr lang="en-US" sz="1600" dirty="0"/>
                        <a:t>Pig iron</a:t>
                      </a:r>
                    </a:p>
                    <a:p>
                      <a:r>
                        <a:rPr lang="en-US" sz="1600" dirty="0"/>
                        <a:t>Lubrication</a:t>
                      </a:r>
                    </a:p>
                    <a:p>
                      <a:r>
                        <a:rPr lang="en-US" sz="1600" dirty="0"/>
                        <a:t>No treatment</a:t>
                      </a:r>
                      <a:endParaRPr lang="id-ID"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MS PGothic" panose="020B0600070205080204" pitchFamily="34" charset="-128"/>
                          <a:ea typeface="MS PGothic" panose="020B0600070205080204" pitchFamily="34" charset="-128"/>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mj-lt"/>
                          <a:ea typeface="MS PGothic" panose="020B0600070205080204" pitchFamily="34" charset="-128"/>
                        </a:rPr>
                        <a:t>Used Oil </a:t>
                      </a:r>
                      <a:r>
                        <a:rPr lang="en-US" sz="1600" b="1" dirty="0">
                          <a:latin typeface="MS PGothic" panose="020B0600070205080204" pitchFamily="34" charset="-128"/>
                          <a:ea typeface="MS PGothic" panose="020B0600070205080204" pitchFamily="34" charset="-128"/>
                          <a:sym typeface="Wingdings" panose="05000000000000000000" pitchFamily="2" charset="2"/>
                        </a:rPr>
                        <a:t> </a:t>
                      </a:r>
                      <a:r>
                        <a:rPr lang="en-US" sz="1600" b="1" dirty="0">
                          <a:latin typeface="+mj-lt"/>
                          <a:ea typeface="MS PGothic" panose="020B0600070205080204" pitchFamily="34" charset="-128"/>
                          <a:sym typeface="Wingdings" panose="05000000000000000000" pitchFamily="2" charset="2"/>
                        </a:rPr>
                        <a:t>Energy </a:t>
                      </a:r>
                      <a:endParaRPr lang="en-US" sz="1600" b="1" dirty="0">
                        <a:latin typeface="+mj-lt"/>
                        <a:ea typeface="MS PGothic" panose="020B0600070205080204" pitchFamily="34"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Boiler, oven preheat</a:t>
                      </a:r>
                      <a:endParaRPr lang="id-ID" sz="1600" dirty="0"/>
                    </a:p>
                  </a:txBody>
                  <a:tcPr/>
                </a:tc>
                <a:extLst>
                  <a:ext uri="{0D108BD9-81ED-4DB2-BD59-A6C34878D82A}">
                    <a16:rowId xmlns:a16="http://schemas.microsoft.com/office/drawing/2014/main" val="2133708868"/>
                  </a:ext>
                </a:extLst>
              </a:tr>
              <a:tr h="465296">
                <a:tc>
                  <a:txBody>
                    <a:bodyPr/>
                    <a:lstStyle/>
                    <a:p>
                      <a:r>
                        <a:rPr lang="en-US" sz="1600" b="1" dirty="0"/>
                        <a:t>Finishing </a:t>
                      </a:r>
                      <a:endParaRPr lang="id-ID" sz="1600" b="1" dirty="0"/>
                    </a:p>
                  </a:txBody>
                  <a:tcPr/>
                </a:tc>
                <a:tc>
                  <a:txBody>
                    <a:bodyPr/>
                    <a:lstStyle/>
                    <a:p>
                      <a:r>
                        <a:rPr lang="en-US" sz="1600" dirty="0"/>
                        <a:t>Metallic Dust</a:t>
                      </a:r>
                    </a:p>
                  </a:txBody>
                  <a:tcPr/>
                </a:tc>
                <a:tc>
                  <a:txBody>
                    <a:bodyPr/>
                    <a:lstStyle/>
                    <a:p>
                      <a:r>
                        <a:rPr lang="en-US" sz="1600" dirty="0"/>
                        <a:t>Pig iron</a:t>
                      </a:r>
                      <a:endParaRPr lang="id-ID"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MS PGothic" panose="020B0600070205080204" pitchFamily="34" charset="-128"/>
                          <a:ea typeface="MS PGothic" panose="020B0600070205080204" pitchFamily="34" charset="-128"/>
                        </a:rPr>
                        <a:t>←</a:t>
                      </a:r>
                      <a:endParaRPr lang="en-US" sz="1600" dirty="0">
                        <a:latin typeface="MS PGothic" panose="020B0600070205080204" pitchFamily="34" charset="-128"/>
                        <a:ea typeface="MS PGothic" panose="020B0600070205080204" pitchFamily="34" charset="-128"/>
                      </a:endParaRPr>
                    </a:p>
                  </a:txBody>
                  <a:tcPr/>
                </a:tc>
                <a:extLst>
                  <a:ext uri="{0D108BD9-81ED-4DB2-BD59-A6C34878D82A}">
                    <a16:rowId xmlns:a16="http://schemas.microsoft.com/office/drawing/2014/main" val="2012699757"/>
                  </a:ext>
                </a:extLst>
              </a:tr>
            </a:tbl>
          </a:graphicData>
        </a:graphic>
      </p:graphicFrame>
      <p:graphicFrame>
        <p:nvGraphicFramePr>
          <p:cNvPr id="7" name="Table 7">
            <a:extLst>
              <a:ext uri="{FF2B5EF4-FFF2-40B4-BE49-F238E27FC236}">
                <a16:creationId xmlns:a16="http://schemas.microsoft.com/office/drawing/2014/main" id="{B2D694B9-5369-A359-8149-8DC0F6410FDA}"/>
              </a:ext>
            </a:extLst>
          </p:cNvPr>
          <p:cNvGraphicFramePr>
            <a:graphicFrameLocks noGrp="1"/>
          </p:cNvGraphicFramePr>
          <p:nvPr>
            <p:extLst>
              <p:ext uri="{D42A27DB-BD31-4B8C-83A1-F6EECF244321}">
                <p14:modId xmlns:p14="http://schemas.microsoft.com/office/powerpoint/2010/main" val="3485303332"/>
              </p:ext>
            </p:extLst>
          </p:nvPr>
        </p:nvGraphicFramePr>
        <p:xfrm>
          <a:off x="159787" y="4740369"/>
          <a:ext cx="8741171" cy="1112520"/>
        </p:xfrm>
        <a:graphic>
          <a:graphicData uri="http://schemas.openxmlformats.org/drawingml/2006/table">
            <a:tbl>
              <a:tblPr firstRow="1" bandRow="1">
                <a:tableStyleId>{F5AB1C69-6EDB-4FF4-983F-18BD219EF322}</a:tableStyleId>
              </a:tblPr>
              <a:tblGrid>
                <a:gridCol w="2305002">
                  <a:extLst>
                    <a:ext uri="{9D8B030D-6E8A-4147-A177-3AD203B41FA5}">
                      <a16:colId xmlns:a16="http://schemas.microsoft.com/office/drawing/2014/main" val="2144535781"/>
                    </a:ext>
                  </a:extLst>
                </a:gridCol>
                <a:gridCol w="2305002">
                  <a:extLst>
                    <a:ext uri="{9D8B030D-6E8A-4147-A177-3AD203B41FA5}">
                      <a16:colId xmlns:a16="http://schemas.microsoft.com/office/drawing/2014/main" val="1323818039"/>
                    </a:ext>
                  </a:extLst>
                </a:gridCol>
                <a:gridCol w="4131167">
                  <a:extLst>
                    <a:ext uri="{9D8B030D-6E8A-4147-A177-3AD203B41FA5}">
                      <a16:colId xmlns:a16="http://schemas.microsoft.com/office/drawing/2014/main" val="776570034"/>
                    </a:ext>
                  </a:extLst>
                </a:gridCol>
              </a:tblGrid>
              <a:tr h="370840">
                <a:tc>
                  <a:txBody>
                    <a:bodyPr/>
                    <a:lstStyle/>
                    <a:p>
                      <a:pPr algn="ctr"/>
                      <a:r>
                        <a:rPr lang="en-US" sz="1600" dirty="0"/>
                        <a:t>Energy</a:t>
                      </a:r>
                      <a:endParaRPr lang="id-ID" sz="1600" dirty="0"/>
                    </a:p>
                  </a:txBody>
                  <a:tcPr>
                    <a:solidFill>
                      <a:schemeClr val="accent3">
                        <a:lumMod val="75000"/>
                      </a:schemeClr>
                    </a:solidFill>
                  </a:tcPr>
                </a:tc>
                <a:tc>
                  <a:txBody>
                    <a:bodyPr/>
                    <a:lstStyle/>
                    <a:p>
                      <a:pPr algn="ctr"/>
                      <a:r>
                        <a:rPr lang="en-US" sz="1600" dirty="0"/>
                        <a:t>Current source</a:t>
                      </a:r>
                      <a:endParaRPr lang="id-ID" sz="1600" dirty="0"/>
                    </a:p>
                  </a:txBody>
                  <a:tcPr>
                    <a:solidFill>
                      <a:schemeClr val="accent3">
                        <a:lumMod val="75000"/>
                      </a:schemeClr>
                    </a:solidFill>
                  </a:tcPr>
                </a:tc>
                <a:tc>
                  <a:txBody>
                    <a:bodyPr/>
                    <a:lstStyle/>
                    <a:p>
                      <a:pPr algn="ctr"/>
                      <a:r>
                        <a:rPr lang="en-US" sz="1600" dirty="0"/>
                        <a:t>Future/Idea</a:t>
                      </a:r>
                      <a:endParaRPr lang="id-ID" sz="1600" dirty="0"/>
                    </a:p>
                  </a:txBody>
                  <a:tcPr>
                    <a:solidFill>
                      <a:schemeClr val="accent3">
                        <a:lumMod val="75000"/>
                      </a:schemeClr>
                    </a:solidFill>
                  </a:tcPr>
                </a:tc>
                <a:extLst>
                  <a:ext uri="{0D108BD9-81ED-4DB2-BD59-A6C34878D82A}">
                    <a16:rowId xmlns:a16="http://schemas.microsoft.com/office/drawing/2014/main" val="2061945860"/>
                  </a:ext>
                </a:extLst>
              </a:tr>
              <a:tr h="370840">
                <a:tc>
                  <a:txBody>
                    <a:bodyPr/>
                    <a:lstStyle/>
                    <a:p>
                      <a:r>
                        <a:rPr lang="en-US" sz="1600" dirty="0"/>
                        <a:t>Electric</a:t>
                      </a:r>
                      <a:endParaRPr lang="id-ID" sz="1600" dirty="0"/>
                    </a:p>
                  </a:txBody>
                  <a:tcPr/>
                </a:tc>
                <a:tc>
                  <a:txBody>
                    <a:bodyPr/>
                    <a:lstStyle/>
                    <a:p>
                      <a:r>
                        <a:rPr lang="en-US" sz="1600" dirty="0"/>
                        <a:t>Coal, Diesel</a:t>
                      </a:r>
                      <a:endParaRPr lang="id-ID" sz="1600" dirty="0"/>
                    </a:p>
                  </a:txBody>
                  <a:tcPr/>
                </a:tc>
                <a:tc rowSpan="2">
                  <a:txBody>
                    <a:bodyPr/>
                    <a:lstStyle/>
                    <a:p>
                      <a:r>
                        <a:rPr lang="en-US" sz="1600" dirty="0"/>
                        <a:t>Renewable Energy (Hydrogen, Solar panel, Wind energy, </a:t>
                      </a:r>
                      <a:r>
                        <a:rPr lang="en-US" sz="1600" dirty="0" err="1"/>
                        <a:t>Biomas</a:t>
                      </a:r>
                      <a:r>
                        <a:rPr lang="en-US" sz="1600" dirty="0"/>
                        <a:t>, Geothermal) </a:t>
                      </a:r>
                      <a:endParaRPr lang="id-ID" sz="1600" dirty="0"/>
                    </a:p>
                  </a:txBody>
                  <a:tcPr/>
                </a:tc>
                <a:extLst>
                  <a:ext uri="{0D108BD9-81ED-4DB2-BD59-A6C34878D82A}">
                    <a16:rowId xmlns:a16="http://schemas.microsoft.com/office/drawing/2014/main" val="3363892020"/>
                  </a:ext>
                </a:extLst>
              </a:tr>
              <a:tr h="370840">
                <a:tc>
                  <a:txBody>
                    <a:bodyPr/>
                    <a:lstStyle/>
                    <a:p>
                      <a:r>
                        <a:rPr lang="en-US" sz="1600" dirty="0"/>
                        <a:t>Gas </a:t>
                      </a:r>
                      <a:endParaRPr lang="id-ID" sz="1600" dirty="0"/>
                    </a:p>
                  </a:txBody>
                  <a:tcPr/>
                </a:tc>
                <a:tc>
                  <a:txBody>
                    <a:bodyPr/>
                    <a:lstStyle/>
                    <a:p>
                      <a:r>
                        <a:rPr lang="en-US" sz="1600" dirty="0"/>
                        <a:t>LNG/CNG, LPG</a:t>
                      </a:r>
                      <a:endParaRPr lang="id-ID" sz="1600" dirty="0"/>
                    </a:p>
                  </a:txBody>
                  <a:tcPr/>
                </a:tc>
                <a:tc vMerge="1">
                  <a:txBody>
                    <a:bodyPr/>
                    <a:lstStyle/>
                    <a:p>
                      <a:endParaRPr lang="id-ID" dirty="0"/>
                    </a:p>
                  </a:txBody>
                  <a:tcPr/>
                </a:tc>
                <a:extLst>
                  <a:ext uri="{0D108BD9-81ED-4DB2-BD59-A6C34878D82A}">
                    <a16:rowId xmlns:a16="http://schemas.microsoft.com/office/drawing/2014/main" val="416422956"/>
                  </a:ext>
                </a:extLst>
              </a:tr>
            </a:tbl>
          </a:graphicData>
        </a:graphic>
      </p:graphicFrame>
      <p:sp>
        <p:nvSpPr>
          <p:cNvPr id="9" name="TextBox 8">
            <a:extLst>
              <a:ext uri="{FF2B5EF4-FFF2-40B4-BE49-F238E27FC236}">
                <a16:creationId xmlns:a16="http://schemas.microsoft.com/office/drawing/2014/main" id="{D809ACBC-B77A-4A56-9867-76CEEA39578D}"/>
              </a:ext>
            </a:extLst>
          </p:cNvPr>
          <p:cNvSpPr txBox="1"/>
          <p:nvPr/>
        </p:nvSpPr>
        <p:spPr>
          <a:xfrm>
            <a:off x="172762" y="4335487"/>
            <a:ext cx="2759923" cy="461665"/>
          </a:xfrm>
          <a:prstGeom prst="rect">
            <a:avLst/>
          </a:prstGeom>
          <a:noFill/>
        </p:spPr>
        <p:txBody>
          <a:bodyPr wrap="none" rtlCol="0">
            <a:spAutoFit/>
          </a:bodyPr>
          <a:lstStyle/>
          <a:p>
            <a:r>
              <a:rPr lang="en-US" sz="2400" b="1" dirty="0">
                <a:latin typeface="+mj-lt"/>
              </a:rPr>
              <a:t>B. Energy Utilization</a:t>
            </a:r>
          </a:p>
        </p:txBody>
      </p:sp>
      <p:sp>
        <p:nvSpPr>
          <p:cNvPr id="10" name="TextBox 9">
            <a:extLst>
              <a:ext uri="{FF2B5EF4-FFF2-40B4-BE49-F238E27FC236}">
                <a16:creationId xmlns:a16="http://schemas.microsoft.com/office/drawing/2014/main" id="{78A7B4AA-7BE2-44A2-BE1B-17100E51B051}"/>
              </a:ext>
            </a:extLst>
          </p:cNvPr>
          <p:cNvSpPr txBox="1"/>
          <p:nvPr/>
        </p:nvSpPr>
        <p:spPr>
          <a:xfrm>
            <a:off x="20362" y="783754"/>
            <a:ext cx="2884957" cy="461665"/>
          </a:xfrm>
          <a:prstGeom prst="rect">
            <a:avLst/>
          </a:prstGeom>
          <a:noFill/>
        </p:spPr>
        <p:txBody>
          <a:bodyPr wrap="none" rtlCol="0">
            <a:spAutoFit/>
          </a:bodyPr>
          <a:lstStyle/>
          <a:p>
            <a:r>
              <a:rPr lang="en-US" sz="2400" b="1" dirty="0">
                <a:latin typeface="+mj-lt"/>
              </a:rPr>
              <a:t>A. Environment Issue</a:t>
            </a:r>
          </a:p>
        </p:txBody>
      </p:sp>
      <p:sp>
        <p:nvSpPr>
          <p:cNvPr id="11" name="Rectangle 10">
            <a:extLst>
              <a:ext uri="{FF2B5EF4-FFF2-40B4-BE49-F238E27FC236}">
                <a16:creationId xmlns:a16="http://schemas.microsoft.com/office/drawing/2014/main" id="{15721687-EC81-433B-94DC-FEA9F1D2AC02}"/>
              </a:ext>
            </a:extLst>
          </p:cNvPr>
          <p:cNvSpPr/>
          <p:nvPr/>
        </p:nvSpPr>
        <p:spPr>
          <a:xfrm>
            <a:off x="78017" y="5990824"/>
            <a:ext cx="9006155" cy="577953"/>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2" name="TextBox 11">
            <a:extLst>
              <a:ext uri="{FF2B5EF4-FFF2-40B4-BE49-F238E27FC236}">
                <a16:creationId xmlns:a16="http://schemas.microsoft.com/office/drawing/2014/main" id="{F0747D37-266F-4ABA-9B1E-283DD41C6C3A}"/>
              </a:ext>
            </a:extLst>
          </p:cNvPr>
          <p:cNvSpPr txBox="1"/>
          <p:nvPr/>
        </p:nvSpPr>
        <p:spPr>
          <a:xfrm>
            <a:off x="157286" y="5974477"/>
            <a:ext cx="8879210" cy="646331"/>
          </a:xfrm>
          <a:prstGeom prst="rect">
            <a:avLst/>
          </a:prstGeom>
          <a:noFill/>
          <a:ln>
            <a:noFill/>
          </a:ln>
        </p:spPr>
        <p:txBody>
          <a:bodyPr wrap="square" rtlCol="0">
            <a:spAutoFit/>
          </a:bodyPr>
          <a:lstStyle/>
          <a:p>
            <a:pPr algn="ctr"/>
            <a:r>
              <a:rPr lang="en-US" b="1" dirty="0">
                <a:latin typeface="+mj-lt"/>
              </a:rPr>
              <a:t>The Association encourages the industry to begin converting to more </a:t>
            </a:r>
            <a:r>
              <a:rPr lang="en-US" b="1" dirty="0">
                <a:solidFill>
                  <a:srgbClr val="0000FF"/>
                </a:solidFill>
                <a:latin typeface="+mj-lt"/>
              </a:rPr>
              <a:t>environmentally friendly energy sources. </a:t>
            </a:r>
            <a:endParaRPr lang="id-ID" b="1" dirty="0">
              <a:solidFill>
                <a:srgbClr val="0000FF"/>
              </a:solidFill>
              <a:latin typeface="+mj-lt"/>
              <a:ea typeface="Meiryo" panose="020B0604030504040204" pitchFamily="34" charset="-128"/>
              <a:cs typeface="Arial" pitchFamily="34" charset="0"/>
            </a:endParaRPr>
          </a:p>
        </p:txBody>
      </p:sp>
    </p:spTree>
    <p:extLst>
      <p:ext uri="{BB962C8B-B14F-4D97-AF65-F5344CB8AC3E}">
        <p14:creationId xmlns:p14="http://schemas.microsoft.com/office/powerpoint/2010/main" val="4425453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59F2ED-7129-8D2E-B1E0-B568A8EE18A5}"/>
              </a:ext>
            </a:extLst>
          </p:cNvPr>
          <p:cNvSpPr>
            <a:spLocks noGrp="1"/>
          </p:cNvSpPr>
          <p:nvPr>
            <p:ph type="sldNum" sz="quarter" idx="12"/>
          </p:nvPr>
        </p:nvSpPr>
        <p:spPr/>
        <p:txBody>
          <a:bodyPr/>
          <a:lstStyle/>
          <a:p>
            <a:pPr>
              <a:defRPr/>
            </a:pPr>
            <a:fld id="{7E3B8915-3B53-4C93-8C3B-E504BC8E1139}" type="slidenum">
              <a:rPr lang="en-US" smtClean="0"/>
              <a:pPr>
                <a:defRPr/>
              </a:pPr>
              <a:t>16</a:t>
            </a:fld>
            <a:endParaRPr lang="en-US"/>
          </a:p>
        </p:txBody>
      </p:sp>
      <p:sp>
        <p:nvSpPr>
          <p:cNvPr id="4" name="Title 1">
            <a:extLst>
              <a:ext uri="{FF2B5EF4-FFF2-40B4-BE49-F238E27FC236}">
                <a16:creationId xmlns:a16="http://schemas.microsoft.com/office/drawing/2014/main" id="{D4A443D9-8154-79C4-EE2F-2F186278DE8B}"/>
              </a:ext>
            </a:extLst>
          </p:cNvPr>
          <p:cNvSpPr txBox="1">
            <a:spLocks/>
          </p:cNvSpPr>
          <p:nvPr/>
        </p:nvSpPr>
        <p:spPr bwMode="auto">
          <a:xfrm>
            <a:off x="0" y="49089"/>
            <a:ext cx="8229600" cy="63408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GB" sz="2800" b="1" dirty="0">
                <a:cs typeface="Arial" panose="020B0604020202020204" pitchFamily="34" charset="0"/>
              </a:rPr>
              <a:t>4.2. Challenge for Sustainability</a:t>
            </a:r>
          </a:p>
        </p:txBody>
      </p:sp>
      <p:graphicFrame>
        <p:nvGraphicFramePr>
          <p:cNvPr id="10" name="Table 8">
            <a:extLst>
              <a:ext uri="{FF2B5EF4-FFF2-40B4-BE49-F238E27FC236}">
                <a16:creationId xmlns:a16="http://schemas.microsoft.com/office/drawing/2014/main" id="{782F4FD4-C99D-4F47-87B7-B23FF04368FF}"/>
              </a:ext>
            </a:extLst>
          </p:cNvPr>
          <p:cNvGraphicFramePr>
            <a:graphicFrameLocks noGrp="1"/>
          </p:cNvGraphicFramePr>
          <p:nvPr>
            <p:extLst>
              <p:ext uri="{D42A27DB-BD31-4B8C-83A1-F6EECF244321}">
                <p14:modId xmlns:p14="http://schemas.microsoft.com/office/powerpoint/2010/main" val="1355374449"/>
              </p:ext>
            </p:extLst>
          </p:nvPr>
        </p:nvGraphicFramePr>
        <p:xfrm>
          <a:off x="200768" y="1232019"/>
          <a:ext cx="8697064" cy="4789270"/>
        </p:xfrm>
        <a:graphic>
          <a:graphicData uri="http://schemas.openxmlformats.org/drawingml/2006/table">
            <a:tbl>
              <a:tblPr firstRow="1" bandRow="1">
                <a:tableStyleId>{5C22544A-7EE6-4342-B048-85BDC9FD1C3A}</a:tableStyleId>
              </a:tblPr>
              <a:tblGrid>
                <a:gridCol w="1900199">
                  <a:extLst>
                    <a:ext uri="{9D8B030D-6E8A-4147-A177-3AD203B41FA5}">
                      <a16:colId xmlns:a16="http://schemas.microsoft.com/office/drawing/2014/main" val="1450954483"/>
                    </a:ext>
                  </a:extLst>
                </a:gridCol>
                <a:gridCol w="3767177">
                  <a:extLst>
                    <a:ext uri="{9D8B030D-6E8A-4147-A177-3AD203B41FA5}">
                      <a16:colId xmlns:a16="http://schemas.microsoft.com/office/drawing/2014/main" val="1715498048"/>
                    </a:ext>
                  </a:extLst>
                </a:gridCol>
                <a:gridCol w="3029688">
                  <a:extLst>
                    <a:ext uri="{9D8B030D-6E8A-4147-A177-3AD203B41FA5}">
                      <a16:colId xmlns:a16="http://schemas.microsoft.com/office/drawing/2014/main" val="4119140159"/>
                    </a:ext>
                  </a:extLst>
                </a:gridCol>
              </a:tblGrid>
              <a:tr h="372726">
                <a:tc>
                  <a:txBody>
                    <a:bodyPr/>
                    <a:lstStyle/>
                    <a:p>
                      <a:pPr algn="ctr"/>
                      <a:r>
                        <a:rPr lang="en-US" dirty="0"/>
                        <a:t>Process</a:t>
                      </a:r>
                      <a:endParaRPr lang="id-ID" dirty="0"/>
                    </a:p>
                  </a:txBody>
                  <a:tcPr/>
                </a:tc>
                <a:tc>
                  <a:txBody>
                    <a:bodyPr/>
                    <a:lstStyle/>
                    <a:p>
                      <a:pPr algn="ctr"/>
                      <a:r>
                        <a:rPr lang="en-US" dirty="0"/>
                        <a:t>Current Condition / Issue</a:t>
                      </a:r>
                      <a:endParaRPr lang="id-ID" dirty="0"/>
                    </a:p>
                  </a:txBody>
                  <a:tcPr/>
                </a:tc>
                <a:tc>
                  <a:txBody>
                    <a:bodyPr/>
                    <a:lstStyle/>
                    <a:p>
                      <a:pPr algn="ctr"/>
                      <a:r>
                        <a:rPr lang="en-US" dirty="0"/>
                        <a:t>Future/Idea</a:t>
                      </a:r>
                      <a:endParaRPr lang="id-ID" dirty="0"/>
                    </a:p>
                  </a:txBody>
                  <a:tcPr/>
                </a:tc>
                <a:extLst>
                  <a:ext uri="{0D108BD9-81ED-4DB2-BD59-A6C34878D82A}">
                    <a16:rowId xmlns:a16="http://schemas.microsoft.com/office/drawing/2014/main" val="2867556563"/>
                  </a:ext>
                </a:extLst>
              </a:tr>
              <a:tr h="919050">
                <a:tc>
                  <a:txBody>
                    <a:bodyPr/>
                    <a:lstStyle/>
                    <a:p>
                      <a:r>
                        <a:rPr lang="en-US" b="1" dirty="0"/>
                        <a:t>Casting Design</a:t>
                      </a:r>
                      <a:endParaRPr lang="id-ID" b="1" dirty="0"/>
                    </a:p>
                  </a:txBody>
                  <a:tcPr/>
                </a:tc>
                <a:tc>
                  <a:txBody>
                    <a:bodyPr/>
                    <a:lstStyle/>
                    <a:p>
                      <a:r>
                        <a:rPr lang="en-US" dirty="0"/>
                        <a:t>Low Yield (Cap, Down Sprue, Runner, Riser)</a:t>
                      </a:r>
                      <a:endParaRPr lang="id-ID" dirty="0"/>
                    </a:p>
                  </a:txBody>
                  <a:tcPr/>
                </a:tc>
                <a:tc>
                  <a:txBody>
                    <a:bodyPr/>
                    <a:lstStyle/>
                    <a:p>
                      <a:r>
                        <a:rPr lang="en-US" dirty="0"/>
                        <a:t>Optimize casting simulation by direct pouring, filter, exothermic pad</a:t>
                      </a:r>
                      <a:endParaRPr lang="id-ID" dirty="0"/>
                    </a:p>
                  </a:txBody>
                  <a:tcPr/>
                </a:tc>
                <a:extLst>
                  <a:ext uri="{0D108BD9-81ED-4DB2-BD59-A6C34878D82A}">
                    <a16:rowId xmlns:a16="http://schemas.microsoft.com/office/drawing/2014/main" val="2004901993"/>
                  </a:ext>
                </a:extLst>
              </a:tr>
              <a:tr h="643334">
                <a:tc>
                  <a:txBody>
                    <a:bodyPr/>
                    <a:lstStyle/>
                    <a:p>
                      <a:r>
                        <a:rPr lang="en-US" b="1" dirty="0"/>
                        <a:t>Melting</a:t>
                      </a:r>
                      <a:endParaRPr lang="id-ID" b="1" dirty="0"/>
                    </a:p>
                  </a:txBody>
                  <a:tcPr/>
                </a:tc>
                <a:tc>
                  <a:txBody>
                    <a:bodyPr/>
                    <a:lstStyle/>
                    <a:p>
                      <a:r>
                        <a:rPr lang="en-US" dirty="0"/>
                        <a:t>Splash, impurity, excessive heat loss</a:t>
                      </a:r>
                      <a:endParaRPr lang="id-ID" dirty="0"/>
                    </a:p>
                  </a:txBody>
                  <a:tcPr/>
                </a:tc>
                <a:tc>
                  <a:txBody>
                    <a:bodyPr/>
                    <a:lstStyle/>
                    <a:p>
                      <a:r>
                        <a:rPr lang="en-US" dirty="0"/>
                        <a:t>Clean metal, advance refining, boiler, vacuum melting</a:t>
                      </a:r>
                      <a:endParaRPr lang="id-ID" dirty="0"/>
                    </a:p>
                  </a:txBody>
                  <a:tcPr/>
                </a:tc>
                <a:extLst>
                  <a:ext uri="{0D108BD9-81ED-4DB2-BD59-A6C34878D82A}">
                    <a16:rowId xmlns:a16="http://schemas.microsoft.com/office/drawing/2014/main" val="323929300"/>
                  </a:ext>
                </a:extLst>
              </a:tr>
              <a:tr h="643334">
                <a:tc>
                  <a:txBody>
                    <a:bodyPr/>
                    <a:lstStyle/>
                    <a:p>
                      <a:r>
                        <a:rPr lang="en-US" b="1" dirty="0"/>
                        <a:t>Molding</a:t>
                      </a:r>
                      <a:endParaRPr lang="id-ID" b="1" dirty="0"/>
                    </a:p>
                  </a:txBody>
                  <a:tcPr/>
                </a:tc>
                <a:tc>
                  <a:txBody>
                    <a:bodyPr/>
                    <a:lstStyle/>
                    <a:p>
                      <a:r>
                        <a:rPr lang="en-US" dirty="0"/>
                        <a:t>High sand metal ratio, low reclamation ratio</a:t>
                      </a:r>
                      <a:endParaRPr lang="id-ID" dirty="0"/>
                    </a:p>
                  </a:txBody>
                  <a:tcPr/>
                </a:tc>
                <a:tc>
                  <a:txBody>
                    <a:bodyPr/>
                    <a:lstStyle/>
                    <a:p>
                      <a:r>
                        <a:rPr lang="en-US" dirty="0">
                          <a:sym typeface="Wingdings" panose="05000000000000000000" pitchFamily="2" charset="2"/>
                        </a:rPr>
                        <a:t>Low sand metal ratio, </a:t>
                      </a:r>
                    </a:p>
                    <a:p>
                      <a:r>
                        <a:rPr lang="en-US" dirty="0">
                          <a:sym typeface="Wingdings" panose="05000000000000000000" pitchFamily="2" charset="2"/>
                        </a:rPr>
                        <a:t>V-process</a:t>
                      </a:r>
                      <a:endParaRPr lang="id-ID" dirty="0"/>
                    </a:p>
                  </a:txBody>
                  <a:tcPr/>
                </a:tc>
                <a:extLst>
                  <a:ext uri="{0D108BD9-81ED-4DB2-BD59-A6C34878D82A}">
                    <a16:rowId xmlns:a16="http://schemas.microsoft.com/office/drawing/2014/main" val="3759149297"/>
                  </a:ext>
                </a:extLst>
              </a:tr>
              <a:tr h="372726">
                <a:tc>
                  <a:txBody>
                    <a:bodyPr/>
                    <a:lstStyle/>
                    <a:p>
                      <a:r>
                        <a:rPr lang="en-US" b="1" dirty="0"/>
                        <a:t>Heat treatment</a:t>
                      </a:r>
                      <a:endParaRPr lang="id-ID" b="1" dirty="0"/>
                    </a:p>
                  </a:txBody>
                  <a:tcPr/>
                </a:tc>
                <a:tc>
                  <a:txBody>
                    <a:bodyPr/>
                    <a:lstStyle/>
                    <a:p>
                      <a:r>
                        <a:rPr lang="en-US" dirty="0"/>
                        <a:t>Conventional Process</a:t>
                      </a:r>
                      <a:endParaRPr lang="id-ID" dirty="0"/>
                    </a:p>
                  </a:txBody>
                  <a:tcPr/>
                </a:tc>
                <a:tc>
                  <a:txBody>
                    <a:bodyPr/>
                    <a:lstStyle/>
                    <a:p>
                      <a:r>
                        <a:rPr lang="en-US" dirty="0"/>
                        <a:t>Automation, simulation </a:t>
                      </a:r>
                      <a:endParaRPr lang="id-ID" dirty="0"/>
                    </a:p>
                  </a:txBody>
                  <a:tcPr/>
                </a:tc>
                <a:extLst>
                  <a:ext uri="{0D108BD9-81ED-4DB2-BD59-A6C34878D82A}">
                    <a16:rowId xmlns:a16="http://schemas.microsoft.com/office/drawing/2014/main" val="3101178427"/>
                  </a:ext>
                </a:extLst>
              </a:tr>
              <a:tr h="919050">
                <a:tc>
                  <a:txBody>
                    <a:bodyPr/>
                    <a:lstStyle/>
                    <a:p>
                      <a:r>
                        <a:rPr lang="en-US" b="1" dirty="0"/>
                        <a:t>Finishing</a:t>
                      </a:r>
                      <a:endParaRPr lang="id-ID" b="1" dirty="0"/>
                    </a:p>
                  </a:txBody>
                  <a:tcPr/>
                </a:tc>
                <a:tc>
                  <a:txBody>
                    <a:bodyPr/>
                    <a:lstStyle/>
                    <a:p>
                      <a:r>
                        <a:rPr lang="en-US" dirty="0"/>
                        <a:t>Repair/rework ratio, soundness, less accuracy control, manual handling</a:t>
                      </a:r>
                      <a:endParaRPr lang="id-ID" dirty="0"/>
                    </a:p>
                  </a:txBody>
                  <a:tcPr/>
                </a:tc>
                <a:tc>
                  <a:txBody>
                    <a:bodyPr/>
                    <a:lstStyle/>
                    <a:p>
                      <a:r>
                        <a:rPr lang="en-US" dirty="0"/>
                        <a:t>Upgrade technology casting design, Foundry 4.0, Automation</a:t>
                      </a:r>
                      <a:endParaRPr lang="id-ID" dirty="0"/>
                    </a:p>
                  </a:txBody>
                  <a:tcPr/>
                </a:tc>
                <a:extLst>
                  <a:ext uri="{0D108BD9-81ED-4DB2-BD59-A6C34878D82A}">
                    <a16:rowId xmlns:a16="http://schemas.microsoft.com/office/drawing/2014/main" val="3964521968"/>
                  </a:ext>
                </a:extLst>
              </a:tr>
              <a:tr h="919050">
                <a:tc>
                  <a:txBody>
                    <a:bodyPr/>
                    <a:lstStyle/>
                    <a:p>
                      <a:r>
                        <a:rPr lang="en-US" b="1" dirty="0"/>
                        <a:t>Inspection</a:t>
                      </a:r>
                      <a:endParaRPr lang="id-ID" b="1" dirty="0"/>
                    </a:p>
                  </a:txBody>
                  <a:tcPr/>
                </a:tc>
                <a:tc>
                  <a:txBody>
                    <a:bodyPr/>
                    <a:lstStyle/>
                    <a:p>
                      <a:r>
                        <a:rPr lang="en-US" dirty="0"/>
                        <a:t>Conventional method</a:t>
                      </a:r>
                      <a:endParaRPr lang="id-ID" dirty="0"/>
                    </a:p>
                  </a:txBody>
                  <a:tcPr/>
                </a:tc>
                <a:tc>
                  <a:txBody>
                    <a:bodyPr/>
                    <a:lstStyle/>
                    <a:p>
                      <a:r>
                        <a:rPr lang="en-US" dirty="0"/>
                        <a:t>Automation by digitalization method of inspection, image analysis</a:t>
                      </a:r>
                      <a:endParaRPr lang="id-ID" dirty="0"/>
                    </a:p>
                  </a:txBody>
                  <a:tcPr/>
                </a:tc>
                <a:extLst>
                  <a:ext uri="{0D108BD9-81ED-4DB2-BD59-A6C34878D82A}">
                    <a16:rowId xmlns:a16="http://schemas.microsoft.com/office/drawing/2014/main" val="747448472"/>
                  </a:ext>
                </a:extLst>
              </a:tr>
            </a:tbl>
          </a:graphicData>
        </a:graphic>
      </p:graphicFrame>
      <p:sp>
        <p:nvSpPr>
          <p:cNvPr id="11" name="TextBox 10">
            <a:extLst>
              <a:ext uri="{FF2B5EF4-FFF2-40B4-BE49-F238E27FC236}">
                <a16:creationId xmlns:a16="http://schemas.microsoft.com/office/drawing/2014/main" id="{90F94690-B6EA-4CBE-B23C-41451B06B520}"/>
              </a:ext>
            </a:extLst>
          </p:cNvPr>
          <p:cNvSpPr txBox="1"/>
          <p:nvPr/>
        </p:nvSpPr>
        <p:spPr>
          <a:xfrm>
            <a:off x="20362" y="764704"/>
            <a:ext cx="6232284" cy="461665"/>
          </a:xfrm>
          <a:prstGeom prst="rect">
            <a:avLst/>
          </a:prstGeom>
          <a:noFill/>
        </p:spPr>
        <p:txBody>
          <a:bodyPr wrap="none" rtlCol="0">
            <a:spAutoFit/>
          </a:bodyPr>
          <a:lstStyle/>
          <a:p>
            <a:r>
              <a:rPr lang="en-US" sz="2400" b="1" dirty="0">
                <a:latin typeface="+mj-lt"/>
              </a:rPr>
              <a:t>C. Process &amp; Product Issue (include Technology)</a:t>
            </a:r>
          </a:p>
        </p:txBody>
      </p:sp>
      <p:sp>
        <p:nvSpPr>
          <p:cNvPr id="12" name="Rectangle 11">
            <a:extLst>
              <a:ext uri="{FF2B5EF4-FFF2-40B4-BE49-F238E27FC236}">
                <a16:creationId xmlns:a16="http://schemas.microsoft.com/office/drawing/2014/main" id="{010C6493-C9D0-49A8-ABAF-AC37D4F925A7}"/>
              </a:ext>
            </a:extLst>
          </p:cNvPr>
          <p:cNvSpPr/>
          <p:nvPr/>
        </p:nvSpPr>
        <p:spPr>
          <a:xfrm>
            <a:off x="52005" y="6021290"/>
            <a:ext cx="9006155" cy="777228"/>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3" name="TextBox 12">
            <a:extLst>
              <a:ext uri="{FF2B5EF4-FFF2-40B4-BE49-F238E27FC236}">
                <a16:creationId xmlns:a16="http://schemas.microsoft.com/office/drawing/2014/main" id="{78FF2033-5F56-4EE0-AEC3-DB0493B6D515}"/>
              </a:ext>
            </a:extLst>
          </p:cNvPr>
          <p:cNvSpPr txBox="1"/>
          <p:nvPr/>
        </p:nvSpPr>
        <p:spPr>
          <a:xfrm>
            <a:off x="323528" y="6112346"/>
            <a:ext cx="8544061" cy="646331"/>
          </a:xfrm>
          <a:prstGeom prst="rect">
            <a:avLst/>
          </a:prstGeom>
          <a:noFill/>
          <a:ln>
            <a:noFill/>
          </a:ln>
        </p:spPr>
        <p:txBody>
          <a:bodyPr wrap="square" rtlCol="0">
            <a:spAutoFit/>
          </a:bodyPr>
          <a:lstStyle/>
          <a:p>
            <a:pPr algn="ctr"/>
            <a:r>
              <a:rPr lang="en-US" b="1" dirty="0">
                <a:latin typeface="+mj-lt"/>
                <a:ea typeface="Meiryo" panose="020B0604030504040204" pitchFamily="34" charset="-128"/>
                <a:cs typeface="Arial" pitchFamily="34" charset="0"/>
              </a:rPr>
              <a:t>The Association supports the improvement of a </a:t>
            </a:r>
            <a:r>
              <a:rPr lang="en-US" b="1" dirty="0">
                <a:solidFill>
                  <a:srgbClr val="0000FF"/>
                </a:solidFill>
                <a:latin typeface="+mj-lt"/>
                <a:ea typeface="Meiryo" panose="020B0604030504040204" pitchFamily="34" charset="-128"/>
                <a:cs typeface="Arial" pitchFamily="34" charset="0"/>
              </a:rPr>
              <a:t>better production process by involving industry experts and key persons </a:t>
            </a:r>
            <a:r>
              <a:rPr lang="en-US" b="1" dirty="0">
                <a:latin typeface="+mj-lt"/>
                <a:ea typeface="Meiryo" panose="020B0604030504040204" pitchFamily="34" charset="-128"/>
                <a:cs typeface="Arial" pitchFamily="34" charset="0"/>
              </a:rPr>
              <a:t>to work together to </a:t>
            </a:r>
            <a:r>
              <a:rPr lang="en-US" b="1" dirty="0">
                <a:solidFill>
                  <a:srgbClr val="0000FF"/>
                </a:solidFill>
                <a:latin typeface="+mj-lt"/>
                <a:ea typeface="Meiryo" panose="020B0604030504040204" pitchFamily="34" charset="-128"/>
                <a:cs typeface="Arial" pitchFamily="34" charset="0"/>
              </a:rPr>
              <a:t>improve competitiveness</a:t>
            </a:r>
            <a:r>
              <a:rPr lang="en-US" b="1" dirty="0">
                <a:latin typeface="+mj-lt"/>
                <a:ea typeface="Meiryo" panose="020B0604030504040204" pitchFamily="34" charset="-128"/>
                <a:cs typeface="Arial" pitchFamily="34" charset="0"/>
              </a:rPr>
              <a:t>.</a:t>
            </a:r>
            <a:endParaRPr lang="id-ID" b="1" dirty="0">
              <a:latin typeface="+mj-lt"/>
              <a:ea typeface="Meiryo" panose="020B0604030504040204" pitchFamily="34" charset="-128"/>
              <a:cs typeface="Arial" pitchFamily="34" charset="0"/>
            </a:endParaRPr>
          </a:p>
        </p:txBody>
      </p:sp>
    </p:spTree>
    <p:extLst>
      <p:ext uri="{BB962C8B-B14F-4D97-AF65-F5344CB8AC3E}">
        <p14:creationId xmlns:p14="http://schemas.microsoft.com/office/powerpoint/2010/main" val="6485436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59F2ED-7129-8D2E-B1E0-B568A8EE18A5}"/>
              </a:ext>
            </a:extLst>
          </p:cNvPr>
          <p:cNvSpPr>
            <a:spLocks noGrp="1"/>
          </p:cNvSpPr>
          <p:nvPr>
            <p:ph type="sldNum" sz="quarter" idx="12"/>
          </p:nvPr>
        </p:nvSpPr>
        <p:spPr/>
        <p:txBody>
          <a:bodyPr/>
          <a:lstStyle/>
          <a:p>
            <a:pPr>
              <a:defRPr/>
            </a:pPr>
            <a:fld id="{7E3B8915-3B53-4C93-8C3B-E504BC8E1139}" type="slidenum">
              <a:rPr lang="en-US" smtClean="0"/>
              <a:pPr>
                <a:defRPr/>
              </a:pPr>
              <a:t>17</a:t>
            </a:fld>
            <a:endParaRPr lang="en-US"/>
          </a:p>
        </p:txBody>
      </p:sp>
      <p:graphicFrame>
        <p:nvGraphicFramePr>
          <p:cNvPr id="10" name="Table 7">
            <a:extLst>
              <a:ext uri="{FF2B5EF4-FFF2-40B4-BE49-F238E27FC236}">
                <a16:creationId xmlns:a16="http://schemas.microsoft.com/office/drawing/2014/main" id="{7958C072-686E-41C4-9704-4C29E9C01052}"/>
              </a:ext>
            </a:extLst>
          </p:cNvPr>
          <p:cNvGraphicFramePr>
            <a:graphicFrameLocks noGrp="1"/>
          </p:cNvGraphicFramePr>
          <p:nvPr>
            <p:extLst>
              <p:ext uri="{D42A27DB-BD31-4B8C-83A1-F6EECF244321}">
                <p14:modId xmlns:p14="http://schemas.microsoft.com/office/powerpoint/2010/main" val="731434774"/>
              </p:ext>
            </p:extLst>
          </p:nvPr>
        </p:nvGraphicFramePr>
        <p:xfrm>
          <a:off x="159787" y="1133211"/>
          <a:ext cx="8741171" cy="1651000"/>
        </p:xfrm>
        <a:graphic>
          <a:graphicData uri="http://schemas.openxmlformats.org/drawingml/2006/table">
            <a:tbl>
              <a:tblPr firstRow="1" bandRow="1">
                <a:tableStyleId>{7DF18680-E054-41AD-8BC1-D1AEF772440D}</a:tableStyleId>
              </a:tblPr>
              <a:tblGrid>
                <a:gridCol w="2305002">
                  <a:extLst>
                    <a:ext uri="{9D8B030D-6E8A-4147-A177-3AD203B41FA5}">
                      <a16:colId xmlns:a16="http://schemas.microsoft.com/office/drawing/2014/main" val="2144535781"/>
                    </a:ext>
                  </a:extLst>
                </a:gridCol>
                <a:gridCol w="2305002">
                  <a:extLst>
                    <a:ext uri="{9D8B030D-6E8A-4147-A177-3AD203B41FA5}">
                      <a16:colId xmlns:a16="http://schemas.microsoft.com/office/drawing/2014/main" val="1323818039"/>
                    </a:ext>
                  </a:extLst>
                </a:gridCol>
                <a:gridCol w="4131167">
                  <a:extLst>
                    <a:ext uri="{9D8B030D-6E8A-4147-A177-3AD203B41FA5}">
                      <a16:colId xmlns:a16="http://schemas.microsoft.com/office/drawing/2014/main" val="776570034"/>
                    </a:ext>
                  </a:extLst>
                </a:gridCol>
              </a:tblGrid>
              <a:tr h="370840">
                <a:tc>
                  <a:txBody>
                    <a:bodyPr/>
                    <a:lstStyle/>
                    <a:p>
                      <a:pPr algn="ctr"/>
                      <a:r>
                        <a:rPr lang="en-US" dirty="0"/>
                        <a:t>Issue</a:t>
                      </a:r>
                      <a:endParaRPr lang="id-ID" dirty="0"/>
                    </a:p>
                  </a:txBody>
                  <a:tcPr/>
                </a:tc>
                <a:tc>
                  <a:txBody>
                    <a:bodyPr/>
                    <a:lstStyle/>
                    <a:p>
                      <a:pPr algn="ctr"/>
                      <a:r>
                        <a:rPr lang="en-US" dirty="0"/>
                        <a:t>Current  Condition</a:t>
                      </a:r>
                      <a:endParaRPr lang="id-ID" dirty="0"/>
                    </a:p>
                  </a:txBody>
                  <a:tcPr/>
                </a:tc>
                <a:tc>
                  <a:txBody>
                    <a:bodyPr/>
                    <a:lstStyle/>
                    <a:p>
                      <a:pPr algn="ctr"/>
                      <a:r>
                        <a:rPr lang="en-US" dirty="0"/>
                        <a:t>Future/Idea </a:t>
                      </a:r>
                      <a:endParaRPr lang="id-ID" dirty="0"/>
                    </a:p>
                  </a:txBody>
                  <a:tcPr/>
                </a:tc>
                <a:extLst>
                  <a:ext uri="{0D108BD9-81ED-4DB2-BD59-A6C34878D82A}">
                    <a16:rowId xmlns:a16="http://schemas.microsoft.com/office/drawing/2014/main" val="2061945860"/>
                  </a:ext>
                </a:extLst>
              </a:tr>
              <a:tr h="370840">
                <a:tc>
                  <a:txBody>
                    <a:bodyPr/>
                    <a:lstStyle/>
                    <a:p>
                      <a:r>
                        <a:rPr lang="en-US" b="1" dirty="0"/>
                        <a:t>Lack of skill</a:t>
                      </a:r>
                      <a:endParaRPr lang="id-ID" b="1" dirty="0"/>
                    </a:p>
                  </a:txBody>
                  <a:tcPr/>
                </a:tc>
                <a:tc>
                  <a:txBody>
                    <a:bodyPr/>
                    <a:lstStyle/>
                    <a:p>
                      <a:r>
                        <a:rPr lang="en-US" dirty="0"/>
                        <a:t>Personal Training &amp; OJT (On-Job Training)</a:t>
                      </a:r>
                      <a:endParaRPr lang="id-ID" dirty="0"/>
                    </a:p>
                  </a:txBody>
                  <a:tcPr/>
                </a:tc>
                <a:tc rowSpan="2">
                  <a:txBody>
                    <a:bodyPr/>
                    <a:lstStyle/>
                    <a:p>
                      <a:r>
                        <a:rPr lang="en-US" dirty="0"/>
                        <a:t>Integrated by LSP (</a:t>
                      </a:r>
                      <a:r>
                        <a:rPr lang="en-US" sz="1800" b="1" i="0" kern="1200" dirty="0">
                          <a:solidFill>
                            <a:schemeClr val="dk1"/>
                          </a:solidFill>
                          <a:effectLst/>
                          <a:latin typeface="+mn-lt"/>
                          <a:ea typeface="+mn-ea"/>
                          <a:cs typeface="+mn-cs"/>
                        </a:rPr>
                        <a:t>Professional Certification Agency) </a:t>
                      </a:r>
                    </a:p>
                    <a:p>
                      <a:endParaRPr lang="en-US" sz="1800" b="1" i="0" kern="1200" dirty="0">
                        <a:solidFill>
                          <a:schemeClr val="dk1"/>
                        </a:solidFill>
                        <a:effectLst/>
                        <a:latin typeface="+mn-lt"/>
                        <a:ea typeface="+mn-ea"/>
                        <a:cs typeface="+mn-cs"/>
                      </a:endParaRPr>
                    </a:p>
                    <a:p>
                      <a:r>
                        <a:rPr lang="en-US" sz="1800" b="1" i="0" kern="1200" dirty="0">
                          <a:solidFill>
                            <a:schemeClr val="dk1"/>
                          </a:solidFill>
                          <a:effectLst/>
                          <a:latin typeface="+mn-lt"/>
                          <a:ea typeface="+mn-ea"/>
                          <a:cs typeface="+mn-cs"/>
                        </a:rPr>
                        <a:t>Next </a:t>
                      </a:r>
                      <a:r>
                        <a:rPr lang="en-US" sz="1800" b="1" i="0" kern="1200" dirty="0">
                          <a:solidFill>
                            <a:srgbClr val="FF0000"/>
                          </a:solidFill>
                          <a:effectLst/>
                          <a:latin typeface="+mn-lt"/>
                          <a:ea typeface="+mn-ea"/>
                          <a:cs typeface="+mn-cs"/>
                        </a:rPr>
                        <a:t>???</a:t>
                      </a:r>
                      <a:endParaRPr lang="id-ID" dirty="0">
                        <a:solidFill>
                          <a:srgbClr val="FF0000"/>
                        </a:solidFill>
                      </a:endParaRPr>
                    </a:p>
                  </a:txBody>
                  <a:tcPr/>
                </a:tc>
                <a:extLst>
                  <a:ext uri="{0D108BD9-81ED-4DB2-BD59-A6C34878D82A}">
                    <a16:rowId xmlns:a16="http://schemas.microsoft.com/office/drawing/2014/main" val="3363892020"/>
                  </a:ext>
                </a:extLst>
              </a:tr>
              <a:tr h="370840">
                <a:tc>
                  <a:txBody>
                    <a:bodyPr/>
                    <a:lstStyle/>
                    <a:p>
                      <a:r>
                        <a:rPr lang="en-US" b="1" dirty="0"/>
                        <a:t>Lack of employee’s availability</a:t>
                      </a:r>
                      <a:endParaRPr lang="id-ID" b="1" dirty="0"/>
                    </a:p>
                  </a:txBody>
                  <a:tcPr/>
                </a:tc>
                <a:tc>
                  <a:txBody>
                    <a:bodyPr/>
                    <a:lstStyle/>
                    <a:p>
                      <a:r>
                        <a:rPr lang="en-US" dirty="0"/>
                        <a:t>Link &amp; Match program</a:t>
                      </a:r>
                      <a:endParaRPr lang="id-ID" dirty="0"/>
                    </a:p>
                  </a:txBody>
                  <a:tcPr/>
                </a:tc>
                <a:tc vMerge="1">
                  <a:txBody>
                    <a:bodyPr/>
                    <a:lstStyle/>
                    <a:p>
                      <a:endParaRPr lang="id-ID" dirty="0"/>
                    </a:p>
                  </a:txBody>
                  <a:tcPr/>
                </a:tc>
                <a:extLst>
                  <a:ext uri="{0D108BD9-81ED-4DB2-BD59-A6C34878D82A}">
                    <a16:rowId xmlns:a16="http://schemas.microsoft.com/office/drawing/2014/main" val="416422956"/>
                  </a:ext>
                </a:extLst>
              </a:tr>
            </a:tbl>
          </a:graphicData>
        </a:graphic>
      </p:graphicFrame>
      <p:sp>
        <p:nvSpPr>
          <p:cNvPr id="11" name="TextBox 10">
            <a:extLst>
              <a:ext uri="{FF2B5EF4-FFF2-40B4-BE49-F238E27FC236}">
                <a16:creationId xmlns:a16="http://schemas.microsoft.com/office/drawing/2014/main" id="{57CD83C6-91A9-46FF-A83A-E0D17959619A}"/>
              </a:ext>
            </a:extLst>
          </p:cNvPr>
          <p:cNvSpPr txBox="1"/>
          <p:nvPr/>
        </p:nvSpPr>
        <p:spPr>
          <a:xfrm>
            <a:off x="172762" y="735031"/>
            <a:ext cx="1397690" cy="461665"/>
          </a:xfrm>
          <a:prstGeom prst="rect">
            <a:avLst/>
          </a:prstGeom>
          <a:noFill/>
        </p:spPr>
        <p:txBody>
          <a:bodyPr wrap="none" rtlCol="0">
            <a:spAutoFit/>
          </a:bodyPr>
          <a:lstStyle/>
          <a:p>
            <a:r>
              <a:rPr lang="en-US" sz="2400" b="1" dirty="0">
                <a:latin typeface="+mj-lt"/>
              </a:rPr>
              <a:t>D. People</a:t>
            </a:r>
          </a:p>
        </p:txBody>
      </p:sp>
      <p:sp>
        <p:nvSpPr>
          <p:cNvPr id="12" name="TextBox 11">
            <a:extLst>
              <a:ext uri="{FF2B5EF4-FFF2-40B4-BE49-F238E27FC236}">
                <a16:creationId xmlns:a16="http://schemas.microsoft.com/office/drawing/2014/main" id="{EAC46A5B-EED8-4ACB-BED7-D4BEDE24932D}"/>
              </a:ext>
            </a:extLst>
          </p:cNvPr>
          <p:cNvSpPr txBox="1"/>
          <p:nvPr/>
        </p:nvSpPr>
        <p:spPr>
          <a:xfrm>
            <a:off x="179512" y="2780928"/>
            <a:ext cx="4977453" cy="461665"/>
          </a:xfrm>
          <a:prstGeom prst="rect">
            <a:avLst/>
          </a:prstGeom>
          <a:noFill/>
        </p:spPr>
        <p:txBody>
          <a:bodyPr wrap="none" rtlCol="0">
            <a:spAutoFit/>
          </a:bodyPr>
          <a:lstStyle/>
          <a:p>
            <a:r>
              <a:rPr lang="en-US" sz="2400" b="1" dirty="0">
                <a:latin typeface="+mj-lt"/>
              </a:rPr>
              <a:t>E. Government Regulation and others</a:t>
            </a:r>
          </a:p>
        </p:txBody>
      </p:sp>
      <p:graphicFrame>
        <p:nvGraphicFramePr>
          <p:cNvPr id="13" name="Table 7">
            <a:extLst>
              <a:ext uri="{FF2B5EF4-FFF2-40B4-BE49-F238E27FC236}">
                <a16:creationId xmlns:a16="http://schemas.microsoft.com/office/drawing/2014/main" id="{BB5907DC-B377-48E4-9F96-E8760D5740C7}"/>
              </a:ext>
            </a:extLst>
          </p:cNvPr>
          <p:cNvGraphicFramePr>
            <a:graphicFrameLocks noGrp="1"/>
          </p:cNvGraphicFramePr>
          <p:nvPr>
            <p:extLst>
              <p:ext uri="{D42A27DB-BD31-4B8C-83A1-F6EECF244321}">
                <p14:modId xmlns:p14="http://schemas.microsoft.com/office/powerpoint/2010/main" val="4261009281"/>
              </p:ext>
            </p:extLst>
          </p:nvPr>
        </p:nvGraphicFramePr>
        <p:xfrm>
          <a:off x="157286" y="3212976"/>
          <a:ext cx="8741171" cy="2581611"/>
        </p:xfrm>
        <a:graphic>
          <a:graphicData uri="http://schemas.openxmlformats.org/drawingml/2006/table">
            <a:tbl>
              <a:tblPr firstRow="1" bandRow="1">
                <a:tableStyleId>{073A0DAA-6AF3-43AB-8588-CEC1D06C72B9}</a:tableStyleId>
              </a:tblPr>
              <a:tblGrid>
                <a:gridCol w="2305002">
                  <a:extLst>
                    <a:ext uri="{9D8B030D-6E8A-4147-A177-3AD203B41FA5}">
                      <a16:colId xmlns:a16="http://schemas.microsoft.com/office/drawing/2014/main" val="2144535781"/>
                    </a:ext>
                  </a:extLst>
                </a:gridCol>
                <a:gridCol w="2325736">
                  <a:extLst>
                    <a:ext uri="{9D8B030D-6E8A-4147-A177-3AD203B41FA5}">
                      <a16:colId xmlns:a16="http://schemas.microsoft.com/office/drawing/2014/main" val="1323818039"/>
                    </a:ext>
                  </a:extLst>
                </a:gridCol>
                <a:gridCol w="4110433">
                  <a:extLst>
                    <a:ext uri="{9D8B030D-6E8A-4147-A177-3AD203B41FA5}">
                      <a16:colId xmlns:a16="http://schemas.microsoft.com/office/drawing/2014/main" val="776570034"/>
                    </a:ext>
                  </a:extLst>
                </a:gridCol>
              </a:tblGrid>
              <a:tr h="479715">
                <a:tc>
                  <a:txBody>
                    <a:bodyPr/>
                    <a:lstStyle/>
                    <a:p>
                      <a:pPr algn="ctr"/>
                      <a:r>
                        <a:rPr lang="en-US" dirty="0"/>
                        <a:t>Issue</a:t>
                      </a:r>
                      <a:endParaRPr lang="id-ID" dirty="0"/>
                    </a:p>
                  </a:txBody>
                  <a:tcPr/>
                </a:tc>
                <a:tc>
                  <a:txBody>
                    <a:bodyPr/>
                    <a:lstStyle/>
                    <a:p>
                      <a:pPr algn="ctr"/>
                      <a:r>
                        <a:rPr lang="en-US" dirty="0"/>
                        <a:t>Current Condition</a:t>
                      </a:r>
                      <a:endParaRPr lang="id-ID" dirty="0"/>
                    </a:p>
                  </a:txBody>
                  <a:tcPr/>
                </a:tc>
                <a:tc>
                  <a:txBody>
                    <a:bodyPr/>
                    <a:lstStyle/>
                    <a:p>
                      <a:pPr algn="ctr"/>
                      <a:r>
                        <a:rPr lang="en-US" dirty="0"/>
                        <a:t>Future/Idea </a:t>
                      </a:r>
                      <a:endParaRPr lang="id-ID" dirty="0"/>
                    </a:p>
                  </a:txBody>
                  <a:tcPr/>
                </a:tc>
                <a:extLst>
                  <a:ext uri="{0D108BD9-81ED-4DB2-BD59-A6C34878D82A}">
                    <a16:rowId xmlns:a16="http://schemas.microsoft.com/office/drawing/2014/main" val="2061945860"/>
                  </a:ext>
                </a:extLst>
              </a:tr>
              <a:tr h="982101">
                <a:tc>
                  <a:txBody>
                    <a:bodyPr/>
                    <a:lstStyle/>
                    <a:p>
                      <a:r>
                        <a:rPr lang="en-US" b="1" dirty="0"/>
                        <a:t>Waste</a:t>
                      </a:r>
                      <a:endParaRPr lang="id-ID" b="1" dirty="0"/>
                    </a:p>
                  </a:txBody>
                  <a:tcPr/>
                </a:tc>
                <a:tc>
                  <a:txBody>
                    <a:bodyPr/>
                    <a:lstStyle/>
                    <a:p>
                      <a:r>
                        <a:rPr lang="en-US" dirty="0"/>
                        <a:t>Registered non-B3 (</a:t>
                      </a:r>
                      <a:r>
                        <a:rPr lang="en-US" sz="1800" b="0" i="0" kern="1200" dirty="0">
                          <a:solidFill>
                            <a:schemeClr val="dk1"/>
                          </a:solidFill>
                          <a:effectLst/>
                          <a:latin typeface="+mn-lt"/>
                          <a:ea typeface="+mn-ea"/>
                          <a:cs typeface="+mn-cs"/>
                        </a:rPr>
                        <a:t>Hazardous and Toxic Materials)</a:t>
                      </a:r>
                      <a:endParaRPr lang="id-ID" dirty="0"/>
                    </a:p>
                  </a:txBody>
                  <a:tcPr/>
                </a:tc>
                <a:tc>
                  <a:txBody>
                    <a:bodyPr/>
                    <a:lstStyle/>
                    <a:p>
                      <a:r>
                        <a:rPr lang="en-US" dirty="0"/>
                        <a:t>Risk of Hazardous Material base on </a:t>
                      </a:r>
                      <a:r>
                        <a:rPr lang="en-US" dirty="0" err="1"/>
                        <a:t>Ambang</a:t>
                      </a:r>
                      <a:r>
                        <a:rPr lang="en-US" dirty="0"/>
                        <a:t> Batas (Threshold) </a:t>
                      </a:r>
                    </a:p>
                    <a:p>
                      <a:r>
                        <a:rPr lang="en-US" dirty="0">
                          <a:sym typeface="Wingdings" panose="05000000000000000000" pitchFamily="2" charset="2"/>
                        </a:rPr>
                        <a:t> Collaboration with Government. </a:t>
                      </a:r>
                      <a:endParaRPr lang="en-US" dirty="0"/>
                    </a:p>
                  </a:txBody>
                  <a:tcPr>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3363892020"/>
                  </a:ext>
                </a:extLst>
              </a:tr>
              <a:tr h="274320">
                <a:tc>
                  <a:txBody>
                    <a:bodyPr/>
                    <a:lstStyle/>
                    <a:p>
                      <a:r>
                        <a:rPr lang="en-US" b="1" dirty="0"/>
                        <a:t>Energy</a:t>
                      </a:r>
                      <a:endParaRPr lang="id-ID" b="1" dirty="0"/>
                    </a:p>
                  </a:txBody>
                  <a:tcPr/>
                </a:tc>
                <a:tc>
                  <a:txBody>
                    <a:bodyPr/>
                    <a:lstStyle/>
                    <a:p>
                      <a:r>
                        <a:rPr lang="en-US" dirty="0"/>
                        <a:t>Mainly using energy from fossil</a:t>
                      </a:r>
                      <a:endParaRPr lang="id-ID" dirty="0"/>
                    </a:p>
                  </a:txBody>
                  <a:tcPr/>
                </a:tc>
                <a:tc>
                  <a:txBody>
                    <a:bodyPr/>
                    <a:lstStyle/>
                    <a:p>
                      <a:r>
                        <a:rPr lang="en-US" dirty="0"/>
                        <a:t>Will be use Renewable Energy, need special support from government</a:t>
                      </a:r>
                    </a:p>
                  </a:txBody>
                  <a:tcPr>
                    <a:lnT w="9525" cap="flat" cmpd="sng" algn="ctr">
                      <a:solidFill>
                        <a:schemeClr val="bg1"/>
                      </a:solidFill>
                      <a:prstDash val="solid"/>
                      <a:round/>
                      <a:headEnd type="none" w="med" len="med"/>
                      <a:tailEnd type="none" w="med" len="med"/>
                    </a:lnT>
                    <a:lnB w="952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805153267"/>
                  </a:ext>
                </a:extLst>
              </a:tr>
              <a:tr h="479715">
                <a:tc>
                  <a:txBody>
                    <a:bodyPr/>
                    <a:lstStyle/>
                    <a:p>
                      <a:r>
                        <a:rPr lang="en-US" b="1" dirty="0"/>
                        <a:t>Material</a:t>
                      </a:r>
                      <a:endParaRPr lang="id-ID" b="1" dirty="0"/>
                    </a:p>
                  </a:txBody>
                  <a:tcPr/>
                </a:tc>
                <a:tc>
                  <a:txBody>
                    <a:bodyPr/>
                    <a:lstStyle/>
                    <a:p>
                      <a:r>
                        <a:rPr lang="en-US" dirty="0"/>
                        <a:t>Import Material </a:t>
                      </a:r>
                      <a:endParaRPr lang="id-ID"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Localization ???</a:t>
                      </a:r>
                      <a:endParaRPr lang="id-ID" dirty="0"/>
                    </a:p>
                  </a:txBody>
                  <a:tcPr>
                    <a:lnT w="9525"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416422956"/>
                  </a:ext>
                </a:extLst>
              </a:tr>
            </a:tbl>
          </a:graphicData>
        </a:graphic>
      </p:graphicFrame>
      <p:sp>
        <p:nvSpPr>
          <p:cNvPr id="14" name="Title 1">
            <a:extLst>
              <a:ext uri="{FF2B5EF4-FFF2-40B4-BE49-F238E27FC236}">
                <a16:creationId xmlns:a16="http://schemas.microsoft.com/office/drawing/2014/main" id="{1C3EB9EF-BC24-480D-8342-9074D66B176C}"/>
              </a:ext>
            </a:extLst>
          </p:cNvPr>
          <p:cNvSpPr txBox="1">
            <a:spLocks/>
          </p:cNvSpPr>
          <p:nvPr/>
        </p:nvSpPr>
        <p:spPr bwMode="auto">
          <a:xfrm>
            <a:off x="0" y="49089"/>
            <a:ext cx="8229600" cy="63408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GB" sz="2800" b="1" dirty="0">
                <a:cs typeface="Arial" panose="020B0604020202020204" pitchFamily="34" charset="0"/>
              </a:rPr>
              <a:t>4.3. Challenge for Sustainability</a:t>
            </a:r>
          </a:p>
        </p:txBody>
      </p:sp>
      <p:sp>
        <p:nvSpPr>
          <p:cNvPr id="15" name="Rectangle 14">
            <a:extLst>
              <a:ext uri="{FF2B5EF4-FFF2-40B4-BE49-F238E27FC236}">
                <a16:creationId xmlns:a16="http://schemas.microsoft.com/office/drawing/2014/main" id="{A6968C04-3F61-4186-9E95-03C1EA3DBB07}"/>
              </a:ext>
            </a:extLst>
          </p:cNvPr>
          <p:cNvSpPr/>
          <p:nvPr/>
        </p:nvSpPr>
        <p:spPr>
          <a:xfrm>
            <a:off x="78017" y="5723309"/>
            <a:ext cx="9006155" cy="1018059"/>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6" name="TextBox 15">
            <a:extLst>
              <a:ext uri="{FF2B5EF4-FFF2-40B4-BE49-F238E27FC236}">
                <a16:creationId xmlns:a16="http://schemas.microsoft.com/office/drawing/2014/main" id="{F3CA6DEF-0C07-408E-951F-ECE4F91C5859}"/>
              </a:ext>
            </a:extLst>
          </p:cNvPr>
          <p:cNvSpPr txBox="1"/>
          <p:nvPr/>
        </p:nvSpPr>
        <p:spPr>
          <a:xfrm>
            <a:off x="141489" y="5772399"/>
            <a:ext cx="8879210" cy="646331"/>
          </a:xfrm>
          <a:prstGeom prst="rect">
            <a:avLst/>
          </a:prstGeom>
          <a:noFill/>
          <a:ln>
            <a:noFill/>
          </a:ln>
        </p:spPr>
        <p:txBody>
          <a:bodyPr wrap="square" rtlCol="0">
            <a:spAutoFit/>
          </a:bodyPr>
          <a:lstStyle/>
          <a:p>
            <a:pPr algn="ctr"/>
            <a:r>
              <a:rPr lang="en-US" b="1" dirty="0">
                <a:latin typeface="+mj-lt"/>
                <a:ea typeface="Meiryo" panose="020B0604030504040204" pitchFamily="34" charset="-128"/>
                <a:cs typeface="Arial" pitchFamily="34" charset="0"/>
              </a:rPr>
              <a:t>The Association encourages the industry together with the government to </a:t>
            </a:r>
            <a:r>
              <a:rPr lang="en-US" b="1" dirty="0">
                <a:solidFill>
                  <a:srgbClr val="0000FF"/>
                </a:solidFill>
                <a:latin typeface="+mj-lt"/>
                <a:ea typeface="Meiryo" panose="020B0604030504040204" pitchFamily="34" charset="-128"/>
                <a:cs typeface="Arial" pitchFamily="34" charset="0"/>
              </a:rPr>
              <a:t>integrate people development programs through LSP </a:t>
            </a:r>
            <a:r>
              <a:rPr lang="en-US" dirty="0">
                <a:solidFill>
                  <a:srgbClr val="0000FF"/>
                </a:solidFill>
                <a:latin typeface="+mj-lt"/>
              </a:rPr>
              <a:t>(</a:t>
            </a:r>
            <a:r>
              <a:rPr lang="en-US" b="1" dirty="0">
                <a:solidFill>
                  <a:srgbClr val="0000FF"/>
                </a:solidFill>
                <a:latin typeface="+mj-lt"/>
              </a:rPr>
              <a:t>Professional Certification Agency)</a:t>
            </a:r>
            <a:endParaRPr lang="id-ID" b="1" dirty="0">
              <a:solidFill>
                <a:srgbClr val="0000FF"/>
              </a:solidFill>
              <a:latin typeface="+mj-lt"/>
              <a:ea typeface="Meiryo" panose="020B0604030504040204" pitchFamily="34" charset="-128"/>
              <a:cs typeface="Arial" pitchFamily="34" charset="0"/>
            </a:endParaRPr>
          </a:p>
        </p:txBody>
      </p:sp>
    </p:spTree>
    <p:extLst>
      <p:ext uri="{BB962C8B-B14F-4D97-AF65-F5344CB8AC3E}">
        <p14:creationId xmlns:p14="http://schemas.microsoft.com/office/powerpoint/2010/main" val="25701551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Oval 23">
            <a:extLst>
              <a:ext uri="{FF2B5EF4-FFF2-40B4-BE49-F238E27FC236}">
                <a16:creationId xmlns:a16="http://schemas.microsoft.com/office/drawing/2014/main" id="{4AB05C6E-83A6-4A9B-A06B-B40F5381666D}"/>
              </a:ext>
            </a:extLst>
          </p:cNvPr>
          <p:cNvSpPr>
            <a:spLocks noChangeAspect="1"/>
          </p:cNvSpPr>
          <p:nvPr/>
        </p:nvSpPr>
        <p:spPr bwMode="auto">
          <a:xfrm>
            <a:off x="2915816" y="1916832"/>
            <a:ext cx="3291840" cy="3291840"/>
          </a:xfrm>
          <a:prstGeom prst="ellipse">
            <a:avLst/>
          </a:prstGeom>
          <a:noFill/>
          <a:ln w="69850">
            <a:solidFill>
              <a:srgbClr val="0000FF">
                <a:alpha val="74000"/>
              </a:srgbClr>
            </a:solidFill>
            <a:miter lim="800000"/>
            <a:headEnd/>
            <a:tailEnd/>
          </a:ln>
        </p:spPr>
        <p:txBody>
          <a:bodyPr rtlCol="0" anchor="ctr"/>
          <a:lstStyle/>
          <a:p>
            <a:pPr algn="l">
              <a:lnSpc>
                <a:spcPct val="100000"/>
              </a:lnSpc>
              <a:spcBef>
                <a:spcPct val="0"/>
              </a:spcBef>
            </a:pPr>
            <a:endParaRPr lang="en-US" sz="1400">
              <a:cs typeface="Arial" charset="0"/>
            </a:endParaRPr>
          </a:p>
        </p:txBody>
      </p:sp>
      <p:sp>
        <p:nvSpPr>
          <p:cNvPr id="41" name="Title 1">
            <a:extLst>
              <a:ext uri="{FF2B5EF4-FFF2-40B4-BE49-F238E27FC236}">
                <a16:creationId xmlns:a16="http://schemas.microsoft.com/office/drawing/2014/main" id="{C1E03D17-C4B4-4103-9B4D-4A676DDD1F0B}"/>
              </a:ext>
            </a:extLst>
          </p:cNvPr>
          <p:cNvSpPr txBox="1">
            <a:spLocks/>
          </p:cNvSpPr>
          <p:nvPr/>
        </p:nvSpPr>
        <p:spPr bwMode="auto">
          <a:xfrm>
            <a:off x="0" y="0"/>
            <a:ext cx="8229600" cy="63408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GB" sz="2800" b="1" dirty="0">
                <a:cs typeface="Arial" panose="020B0604020202020204" pitchFamily="34" charset="0"/>
              </a:rPr>
              <a:t>5. APLINDO’s Concept of Sustainability</a:t>
            </a:r>
          </a:p>
        </p:txBody>
      </p:sp>
      <p:graphicFrame>
        <p:nvGraphicFramePr>
          <p:cNvPr id="4" name="Diagram 3">
            <a:extLst>
              <a:ext uri="{FF2B5EF4-FFF2-40B4-BE49-F238E27FC236}">
                <a16:creationId xmlns:a16="http://schemas.microsoft.com/office/drawing/2014/main" id="{F8BFA8F0-FA6B-43D1-A78E-7167E76DBFA2}"/>
              </a:ext>
            </a:extLst>
          </p:cNvPr>
          <p:cNvGraphicFramePr/>
          <p:nvPr>
            <p:extLst>
              <p:ext uri="{D42A27DB-BD31-4B8C-83A1-F6EECF244321}">
                <p14:modId xmlns:p14="http://schemas.microsoft.com/office/powerpoint/2010/main" val="1488846201"/>
              </p:ext>
            </p:extLst>
          </p:nvPr>
        </p:nvGraphicFramePr>
        <p:xfrm>
          <a:off x="504327" y="836712"/>
          <a:ext cx="8059191" cy="5400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Rectangle: Rounded Corners 5">
            <a:extLst>
              <a:ext uri="{FF2B5EF4-FFF2-40B4-BE49-F238E27FC236}">
                <a16:creationId xmlns:a16="http://schemas.microsoft.com/office/drawing/2014/main" id="{8CFD65A3-785F-4D4A-B039-1DF03F00E49A}"/>
              </a:ext>
            </a:extLst>
          </p:cNvPr>
          <p:cNvSpPr/>
          <p:nvPr/>
        </p:nvSpPr>
        <p:spPr bwMode="auto">
          <a:xfrm>
            <a:off x="5652120" y="836712"/>
            <a:ext cx="3384376" cy="1872208"/>
          </a:xfrm>
          <a:prstGeom prst="roundRect">
            <a:avLst/>
          </a:prstGeom>
          <a:solidFill>
            <a:schemeClr val="accent3">
              <a:lumMod val="40000"/>
              <a:lumOff val="60000"/>
              <a:alpha val="31000"/>
            </a:schemeClr>
          </a:solidFill>
          <a:ln w="9525">
            <a:noFill/>
            <a:miter lim="800000"/>
            <a:headEnd/>
            <a:tailEnd/>
          </a:ln>
        </p:spPr>
        <p:txBody>
          <a:bodyPr rtlCol="0" anchor="ctr"/>
          <a:lstStyle/>
          <a:p>
            <a:pPr algn="l">
              <a:lnSpc>
                <a:spcPct val="100000"/>
              </a:lnSpc>
              <a:spcBef>
                <a:spcPct val="0"/>
              </a:spcBef>
            </a:pPr>
            <a:endParaRPr lang="en-US" sz="1400">
              <a:cs typeface="Arial" charset="0"/>
            </a:endParaRPr>
          </a:p>
        </p:txBody>
      </p:sp>
      <p:sp>
        <p:nvSpPr>
          <p:cNvPr id="18" name="Rectangle: Rounded Corners 17">
            <a:extLst>
              <a:ext uri="{FF2B5EF4-FFF2-40B4-BE49-F238E27FC236}">
                <a16:creationId xmlns:a16="http://schemas.microsoft.com/office/drawing/2014/main" id="{BDD0DC84-B120-484E-82FB-AFD990EE3936}"/>
              </a:ext>
            </a:extLst>
          </p:cNvPr>
          <p:cNvSpPr/>
          <p:nvPr/>
        </p:nvSpPr>
        <p:spPr bwMode="auto">
          <a:xfrm>
            <a:off x="5580111" y="4221088"/>
            <a:ext cx="3456381" cy="1872208"/>
          </a:xfrm>
          <a:prstGeom prst="roundRect">
            <a:avLst/>
          </a:prstGeom>
          <a:solidFill>
            <a:schemeClr val="accent4">
              <a:lumMod val="40000"/>
              <a:lumOff val="60000"/>
              <a:alpha val="31000"/>
            </a:schemeClr>
          </a:solidFill>
          <a:ln w="9525">
            <a:noFill/>
            <a:miter lim="800000"/>
            <a:headEnd/>
            <a:tailEnd/>
          </a:ln>
        </p:spPr>
        <p:txBody>
          <a:bodyPr rtlCol="0" anchor="ctr"/>
          <a:lstStyle/>
          <a:p>
            <a:pPr algn="l">
              <a:lnSpc>
                <a:spcPct val="100000"/>
              </a:lnSpc>
              <a:spcBef>
                <a:spcPct val="0"/>
              </a:spcBef>
            </a:pPr>
            <a:endParaRPr lang="en-US" sz="1400">
              <a:cs typeface="Arial" charset="0"/>
            </a:endParaRPr>
          </a:p>
        </p:txBody>
      </p:sp>
      <p:sp>
        <p:nvSpPr>
          <p:cNvPr id="19" name="Rectangle: Rounded Corners 18">
            <a:extLst>
              <a:ext uri="{FF2B5EF4-FFF2-40B4-BE49-F238E27FC236}">
                <a16:creationId xmlns:a16="http://schemas.microsoft.com/office/drawing/2014/main" id="{633DEAAB-A707-4789-AA5F-C7FB02181F6A}"/>
              </a:ext>
            </a:extLst>
          </p:cNvPr>
          <p:cNvSpPr/>
          <p:nvPr/>
        </p:nvSpPr>
        <p:spPr bwMode="auto">
          <a:xfrm>
            <a:off x="107503" y="4252689"/>
            <a:ext cx="3537323" cy="1872208"/>
          </a:xfrm>
          <a:prstGeom prst="roundRect">
            <a:avLst/>
          </a:prstGeom>
          <a:solidFill>
            <a:schemeClr val="accent5">
              <a:lumMod val="40000"/>
              <a:lumOff val="60000"/>
              <a:alpha val="31000"/>
            </a:schemeClr>
          </a:solidFill>
          <a:ln w="9525">
            <a:noFill/>
            <a:miter lim="800000"/>
            <a:headEnd/>
            <a:tailEnd/>
          </a:ln>
        </p:spPr>
        <p:txBody>
          <a:bodyPr rtlCol="0" anchor="ctr"/>
          <a:lstStyle/>
          <a:p>
            <a:pPr algn="l">
              <a:lnSpc>
                <a:spcPct val="100000"/>
              </a:lnSpc>
              <a:spcBef>
                <a:spcPct val="0"/>
              </a:spcBef>
            </a:pPr>
            <a:endParaRPr lang="en-US" sz="1400">
              <a:cs typeface="Arial" charset="0"/>
            </a:endParaRPr>
          </a:p>
        </p:txBody>
      </p:sp>
      <p:sp>
        <p:nvSpPr>
          <p:cNvPr id="20" name="Rectangle: Rounded Corners 19">
            <a:extLst>
              <a:ext uri="{FF2B5EF4-FFF2-40B4-BE49-F238E27FC236}">
                <a16:creationId xmlns:a16="http://schemas.microsoft.com/office/drawing/2014/main" id="{AD811A87-9EFD-48EC-A926-6FE528D6DAA7}"/>
              </a:ext>
            </a:extLst>
          </p:cNvPr>
          <p:cNvSpPr/>
          <p:nvPr/>
        </p:nvSpPr>
        <p:spPr bwMode="auto">
          <a:xfrm>
            <a:off x="107504" y="836712"/>
            <a:ext cx="3384376" cy="2016224"/>
          </a:xfrm>
          <a:prstGeom prst="roundRect">
            <a:avLst/>
          </a:prstGeom>
          <a:solidFill>
            <a:schemeClr val="accent6">
              <a:lumMod val="40000"/>
              <a:lumOff val="60000"/>
              <a:alpha val="31000"/>
            </a:schemeClr>
          </a:solidFill>
          <a:ln w="9525">
            <a:noFill/>
            <a:miter lim="800000"/>
            <a:headEnd/>
            <a:tailEnd/>
          </a:ln>
        </p:spPr>
        <p:txBody>
          <a:bodyPr rtlCol="0" anchor="ctr"/>
          <a:lstStyle/>
          <a:p>
            <a:pPr algn="l">
              <a:lnSpc>
                <a:spcPct val="100000"/>
              </a:lnSpc>
              <a:spcBef>
                <a:spcPct val="0"/>
              </a:spcBef>
            </a:pPr>
            <a:endParaRPr lang="en-US" sz="1400">
              <a:cs typeface="Arial" charset="0"/>
            </a:endParaRPr>
          </a:p>
        </p:txBody>
      </p:sp>
      <p:sp>
        <p:nvSpPr>
          <p:cNvPr id="7" name="TextBox 6">
            <a:extLst>
              <a:ext uri="{FF2B5EF4-FFF2-40B4-BE49-F238E27FC236}">
                <a16:creationId xmlns:a16="http://schemas.microsoft.com/office/drawing/2014/main" id="{503027D0-D324-4753-9505-279D41E77A11}"/>
              </a:ext>
            </a:extLst>
          </p:cNvPr>
          <p:cNvSpPr txBox="1"/>
          <p:nvPr/>
        </p:nvSpPr>
        <p:spPr>
          <a:xfrm>
            <a:off x="5724128" y="907821"/>
            <a:ext cx="3318088" cy="1754326"/>
          </a:xfrm>
          <a:prstGeom prst="rect">
            <a:avLst/>
          </a:prstGeom>
          <a:noFill/>
        </p:spPr>
        <p:txBody>
          <a:bodyPr wrap="none" rtlCol="0">
            <a:spAutoFit/>
          </a:bodyPr>
          <a:lstStyle/>
          <a:p>
            <a:pPr marL="285750" indent="-285750">
              <a:buFontTx/>
              <a:buChar char="-"/>
            </a:pPr>
            <a:r>
              <a:rPr lang="en-US" b="1" dirty="0">
                <a:latin typeface="Arial Narrow" panose="020B0606020202030204" pitchFamily="34" charset="0"/>
              </a:rPr>
              <a:t>Usage of Renewable Energy</a:t>
            </a:r>
          </a:p>
          <a:p>
            <a:r>
              <a:rPr lang="en-US" dirty="0">
                <a:latin typeface="Arial Narrow" panose="020B0606020202030204" pitchFamily="34" charset="0"/>
              </a:rPr>
              <a:t>     (hydro-power, solar, wind energy)</a:t>
            </a:r>
          </a:p>
          <a:p>
            <a:pPr marL="285750" indent="-285750">
              <a:buFontTx/>
              <a:buChar char="-"/>
            </a:pPr>
            <a:r>
              <a:rPr lang="en-US" dirty="0">
                <a:latin typeface="Arial Narrow" panose="020B0606020202030204" pitchFamily="34" charset="0"/>
              </a:rPr>
              <a:t>Application of </a:t>
            </a:r>
            <a:r>
              <a:rPr lang="en-US" b="1" dirty="0">
                <a:latin typeface="Arial Narrow" panose="020B0606020202030204" pitchFamily="34" charset="0"/>
              </a:rPr>
              <a:t>carbon neutrality</a:t>
            </a:r>
          </a:p>
          <a:p>
            <a:r>
              <a:rPr lang="en-US" dirty="0">
                <a:latin typeface="Arial Narrow" panose="020B0606020202030204" pitchFamily="34" charset="0"/>
              </a:rPr>
              <a:t>     (minimize CO2 emission, </a:t>
            </a:r>
            <a:r>
              <a:rPr lang="en-US" dirty="0" err="1">
                <a:latin typeface="Arial Narrow" panose="020B0606020202030204" pitchFamily="34" charset="0"/>
              </a:rPr>
              <a:t>etc</a:t>
            </a:r>
            <a:r>
              <a:rPr lang="en-US" dirty="0">
                <a:latin typeface="Arial Narrow" panose="020B0606020202030204" pitchFamily="34" charset="0"/>
              </a:rPr>
              <a:t>)</a:t>
            </a:r>
          </a:p>
          <a:p>
            <a:pPr marL="285750" indent="-285750">
              <a:buFontTx/>
              <a:buChar char="-"/>
            </a:pPr>
            <a:r>
              <a:rPr lang="en-US" dirty="0">
                <a:latin typeface="Arial Narrow" panose="020B0606020202030204" pitchFamily="34" charset="0"/>
              </a:rPr>
              <a:t>Application </a:t>
            </a:r>
            <a:r>
              <a:rPr lang="en-US" b="1" dirty="0">
                <a:latin typeface="Arial Narrow" panose="020B0606020202030204" pitchFamily="34" charset="0"/>
              </a:rPr>
              <a:t>waste treatment</a:t>
            </a:r>
          </a:p>
          <a:p>
            <a:r>
              <a:rPr lang="en-US" dirty="0">
                <a:latin typeface="Arial Narrow" panose="020B0606020202030204" pitchFamily="34" charset="0"/>
              </a:rPr>
              <a:t>     (</a:t>
            </a:r>
            <a:r>
              <a:rPr lang="en-US" dirty="0" err="1">
                <a:latin typeface="Arial Narrow" panose="020B0606020202030204" pitchFamily="34" charset="0"/>
              </a:rPr>
              <a:t>water,slag</a:t>
            </a:r>
            <a:r>
              <a:rPr lang="en-US" dirty="0">
                <a:latin typeface="Arial Narrow" panose="020B0606020202030204" pitchFamily="34" charset="0"/>
              </a:rPr>
              <a:t>, oil, dust </a:t>
            </a:r>
            <a:r>
              <a:rPr lang="en-US" dirty="0" err="1">
                <a:latin typeface="Arial Narrow" panose="020B0606020202030204" pitchFamily="34" charset="0"/>
              </a:rPr>
              <a:t>etc</a:t>
            </a:r>
            <a:r>
              <a:rPr lang="en-US" dirty="0">
                <a:latin typeface="Arial Narrow" panose="020B0606020202030204" pitchFamily="34" charset="0"/>
              </a:rPr>
              <a:t>)</a:t>
            </a:r>
          </a:p>
        </p:txBody>
      </p:sp>
      <p:sp>
        <p:nvSpPr>
          <p:cNvPr id="22" name="TextBox 21">
            <a:extLst>
              <a:ext uri="{FF2B5EF4-FFF2-40B4-BE49-F238E27FC236}">
                <a16:creationId xmlns:a16="http://schemas.microsoft.com/office/drawing/2014/main" id="{AF0B8B83-E0FF-4877-9DFA-41DB1AA3FDCA}"/>
              </a:ext>
            </a:extLst>
          </p:cNvPr>
          <p:cNvSpPr txBox="1"/>
          <p:nvPr/>
        </p:nvSpPr>
        <p:spPr>
          <a:xfrm>
            <a:off x="5671170" y="4293096"/>
            <a:ext cx="3514104" cy="1754326"/>
          </a:xfrm>
          <a:prstGeom prst="rect">
            <a:avLst/>
          </a:prstGeom>
          <a:noFill/>
        </p:spPr>
        <p:txBody>
          <a:bodyPr wrap="none" rtlCol="0">
            <a:spAutoFit/>
          </a:bodyPr>
          <a:lstStyle/>
          <a:p>
            <a:pPr marL="285750" indent="-285750">
              <a:buFontTx/>
              <a:buChar char="-"/>
            </a:pPr>
            <a:r>
              <a:rPr lang="en-US" b="1" dirty="0">
                <a:latin typeface="Arial Narrow" panose="020B0606020202030204" pitchFamily="34" charset="0"/>
              </a:rPr>
              <a:t>Upgrade technology of casting </a:t>
            </a:r>
          </a:p>
          <a:p>
            <a:r>
              <a:rPr lang="en-US" b="1" dirty="0">
                <a:latin typeface="Arial Narrow" panose="020B0606020202030204" pitchFamily="34" charset="0"/>
              </a:rPr>
              <a:t>      design</a:t>
            </a:r>
            <a:r>
              <a:rPr lang="en-US" dirty="0">
                <a:latin typeface="Arial Narrow" panose="020B0606020202030204" pitchFamily="34" charset="0"/>
              </a:rPr>
              <a:t> (yield, SM ratio) by </a:t>
            </a:r>
            <a:r>
              <a:rPr lang="en-US" b="1" dirty="0">
                <a:latin typeface="Arial Narrow" panose="020B0606020202030204" pitchFamily="34" charset="0"/>
              </a:rPr>
              <a:t>casting </a:t>
            </a:r>
          </a:p>
          <a:p>
            <a:r>
              <a:rPr lang="en-US" b="1" dirty="0">
                <a:latin typeface="Arial Narrow" panose="020B0606020202030204" pitchFamily="34" charset="0"/>
              </a:rPr>
              <a:t>      simulation </a:t>
            </a:r>
            <a:r>
              <a:rPr lang="en-US" dirty="0">
                <a:latin typeface="Arial Narrow" panose="020B0606020202030204" pitchFamily="34" charset="0"/>
              </a:rPr>
              <a:t>(Magma, Z-Cast, </a:t>
            </a:r>
            <a:r>
              <a:rPr lang="en-US" dirty="0" err="1">
                <a:latin typeface="Arial Narrow" panose="020B0606020202030204" pitchFamily="34" charset="0"/>
              </a:rPr>
              <a:t>etc</a:t>
            </a:r>
            <a:r>
              <a:rPr lang="en-US" dirty="0">
                <a:latin typeface="Arial Narrow" panose="020B0606020202030204" pitchFamily="34" charset="0"/>
              </a:rPr>
              <a:t>) </a:t>
            </a:r>
          </a:p>
          <a:p>
            <a:pPr marL="285750" indent="-285750">
              <a:buFontTx/>
              <a:buChar char="-"/>
            </a:pPr>
            <a:r>
              <a:rPr lang="en-US" dirty="0">
                <a:latin typeface="Arial Narrow" panose="020B0606020202030204" pitchFamily="34" charset="0"/>
              </a:rPr>
              <a:t>Less rework of manual operation </a:t>
            </a:r>
          </a:p>
          <a:p>
            <a:r>
              <a:rPr lang="en-US" dirty="0">
                <a:latin typeface="Arial Narrow" panose="020B0606020202030204" pitchFamily="34" charset="0"/>
              </a:rPr>
              <a:t>      (grind, weld) by </a:t>
            </a:r>
            <a:r>
              <a:rPr lang="en-US" b="1" dirty="0">
                <a:latin typeface="Arial Narrow" panose="020B0606020202030204" pitchFamily="34" charset="0"/>
              </a:rPr>
              <a:t>Automation</a:t>
            </a:r>
          </a:p>
          <a:p>
            <a:pPr marL="285750" indent="-285750">
              <a:buFontTx/>
              <a:buChar char="-"/>
            </a:pPr>
            <a:r>
              <a:rPr lang="en-US" b="1" dirty="0">
                <a:latin typeface="Arial Narrow" panose="020B0606020202030204" pitchFamily="34" charset="0"/>
              </a:rPr>
              <a:t>Digitalization for Foundry 4.0</a:t>
            </a:r>
          </a:p>
        </p:txBody>
      </p:sp>
      <p:sp>
        <p:nvSpPr>
          <p:cNvPr id="25" name="TextBox 24">
            <a:extLst>
              <a:ext uri="{FF2B5EF4-FFF2-40B4-BE49-F238E27FC236}">
                <a16:creationId xmlns:a16="http://schemas.microsoft.com/office/drawing/2014/main" id="{E5840388-BEAF-49A6-BF1B-32B86C99A2B4}"/>
              </a:ext>
            </a:extLst>
          </p:cNvPr>
          <p:cNvSpPr txBox="1"/>
          <p:nvPr/>
        </p:nvSpPr>
        <p:spPr>
          <a:xfrm>
            <a:off x="90570" y="836712"/>
            <a:ext cx="3026791" cy="2031325"/>
          </a:xfrm>
          <a:prstGeom prst="rect">
            <a:avLst/>
          </a:prstGeom>
          <a:noFill/>
        </p:spPr>
        <p:txBody>
          <a:bodyPr wrap="none" rtlCol="0">
            <a:spAutoFit/>
          </a:bodyPr>
          <a:lstStyle/>
          <a:p>
            <a:pPr marL="285750" indent="-285750">
              <a:buFontTx/>
              <a:buChar char="-"/>
            </a:pPr>
            <a:r>
              <a:rPr lang="en-US" sz="1400" dirty="0">
                <a:latin typeface="Arial Narrow" panose="020B0606020202030204" pitchFamily="34" charset="0"/>
              </a:rPr>
              <a:t>Promote application of </a:t>
            </a:r>
            <a:r>
              <a:rPr lang="en-US" sz="1400" b="1" dirty="0">
                <a:latin typeface="Arial Narrow" panose="020B0606020202030204" pitchFamily="34" charset="0"/>
              </a:rPr>
              <a:t>registered </a:t>
            </a:r>
          </a:p>
          <a:p>
            <a:r>
              <a:rPr lang="en-US" sz="1400" b="1" dirty="0">
                <a:latin typeface="Arial Narrow" panose="020B0606020202030204" pitchFamily="34" charset="0"/>
              </a:rPr>
              <a:t>       non-B3</a:t>
            </a:r>
            <a:r>
              <a:rPr lang="en-US" sz="1400" dirty="0">
                <a:latin typeface="Arial Narrow" panose="020B0606020202030204" pitchFamily="34" charset="0"/>
              </a:rPr>
              <a:t> (h</a:t>
            </a:r>
            <a:r>
              <a:rPr lang="en-US" sz="1400" dirty="0">
                <a:solidFill>
                  <a:schemeClr val="dk1"/>
                </a:solidFill>
                <a:latin typeface="Arial Narrow" panose="020B0606020202030204" pitchFamily="34" charset="0"/>
              </a:rPr>
              <a:t>azardous &amp; toxic materials)</a:t>
            </a:r>
          </a:p>
          <a:p>
            <a:r>
              <a:rPr lang="en-US" sz="1400" dirty="0">
                <a:solidFill>
                  <a:schemeClr val="dk1"/>
                </a:solidFill>
                <a:latin typeface="Arial Narrow" panose="020B0606020202030204" pitchFamily="34" charset="0"/>
              </a:rPr>
              <a:t>       for </a:t>
            </a:r>
            <a:r>
              <a:rPr lang="en-US" sz="1400" b="1" dirty="0">
                <a:solidFill>
                  <a:schemeClr val="dk1"/>
                </a:solidFill>
                <a:latin typeface="Arial Narrow" panose="020B0606020202030204" pitchFamily="34" charset="0"/>
              </a:rPr>
              <a:t>slag, dust &amp; foundry sand</a:t>
            </a:r>
            <a:endParaRPr lang="id-ID" sz="1400" b="1" dirty="0">
              <a:latin typeface="Arial Narrow" panose="020B0606020202030204" pitchFamily="34" charset="0"/>
            </a:endParaRPr>
          </a:p>
          <a:p>
            <a:pPr marL="285750" indent="-285750">
              <a:buFontTx/>
              <a:buChar char="-"/>
            </a:pPr>
            <a:r>
              <a:rPr lang="en-US" sz="1400" dirty="0">
                <a:latin typeface="Arial Narrow" panose="020B0606020202030204" pitchFamily="34" charset="0"/>
              </a:rPr>
              <a:t>Application</a:t>
            </a:r>
            <a:r>
              <a:rPr lang="en-US" sz="1400" b="1" dirty="0">
                <a:latin typeface="Arial Narrow" panose="020B0606020202030204" pitchFamily="34" charset="0"/>
              </a:rPr>
              <a:t> energy price relaxation</a:t>
            </a:r>
          </a:p>
          <a:p>
            <a:r>
              <a:rPr lang="en-US" sz="1400" b="1" dirty="0">
                <a:latin typeface="Arial Narrow" panose="020B0606020202030204" pitchFamily="34" charset="0"/>
              </a:rPr>
              <a:t>      </a:t>
            </a:r>
            <a:r>
              <a:rPr lang="en-US" sz="1400" dirty="0">
                <a:latin typeface="Arial Narrow" panose="020B0606020202030204" pitchFamily="34" charset="0"/>
              </a:rPr>
              <a:t>(gas &amp; electricity)</a:t>
            </a:r>
          </a:p>
          <a:p>
            <a:pPr marL="285750" indent="-285750">
              <a:buFontTx/>
              <a:buChar char="-"/>
            </a:pPr>
            <a:r>
              <a:rPr lang="en-US" sz="1400" dirty="0">
                <a:latin typeface="Arial Narrow" panose="020B0606020202030204" pitchFamily="34" charset="0"/>
              </a:rPr>
              <a:t>Regulation for </a:t>
            </a:r>
            <a:r>
              <a:rPr lang="en-US" sz="1400" b="1" dirty="0">
                <a:latin typeface="Arial Narrow" panose="020B0606020202030204" pitchFamily="34" charset="0"/>
              </a:rPr>
              <a:t>import material </a:t>
            </a:r>
          </a:p>
          <a:p>
            <a:r>
              <a:rPr lang="en-US" sz="1400" b="1" dirty="0">
                <a:latin typeface="Arial Narrow" panose="020B0606020202030204" pitchFamily="34" charset="0"/>
              </a:rPr>
              <a:t>      </a:t>
            </a:r>
            <a:r>
              <a:rPr lang="en-US" sz="1400" dirty="0">
                <a:latin typeface="Arial Narrow" panose="020B0606020202030204" pitchFamily="34" charset="0"/>
              </a:rPr>
              <a:t>(scrap, raw material, </a:t>
            </a:r>
            <a:r>
              <a:rPr lang="en-US" sz="1400" dirty="0" err="1">
                <a:latin typeface="Arial Narrow" panose="020B0606020202030204" pitchFamily="34" charset="0"/>
              </a:rPr>
              <a:t>etc</a:t>
            </a:r>
            <a:r>
              <a:rPr lang="en-US" sz="1400" dirty="0">
                <a:latin typeface="Arial Narrow" panose="020B0606020202030204" pitchFamily="34" charset="0"/>
              </a:rPr>
              <a:t>)</a:t>
            </a:r>
          </a:p>
          <a:p>
            <a:pPr marL="285750" indent="-285750">
              <a:buFontTx/>
              <a:buChar char="-"/>
            </a:pPr>
            <a:r>
              <a:rPr lang="en-US" sz="1400" dirty="0">
                <a:latin typeface="Arial Narrow" panose="020B0606020202030204" pitchFamily="34" charset="0"/>
              </a:rPr>
              <a:t>Increase </a:t>
            </a:r>
            <a:r>
              <a:rPr lang="en-US" sz="1400" b="1" dirty="0">
                <a:latin typeface="Arial Narrow" panose="020B0606020202030204" pitchFamily="34" charset="0"/>
              </a:rPr>
              <a:t>local content </a:t>
            </a:r>
            <a:r>
              <a:rPr lang="en-US" sz="1400" dirty="0">
                <a:latin typeface="Arial Narrow" panose="020B0606020202030204" pitchFamily="34" charset="0"/>
              </a:rPr>
              <a:t>for government</a:t>
            </a:r>
          </a:p>
          <a:p>
            <a:r>
              <a:rPr lang="en-US" sz="1400" dirty="0">
                <a:latin typeface="Arial Narrow" panose="020B0606020202030204" pitchFamily="34" charset="0"/>
              </a:rPr>
              <a:t>       project</a:t>
            </a:r>
          </a:p>
        </p:txBody>
      </p:sp>
      <p:sp>
        <p:nvSpPr>
          <p:cNvPr id="26" name="TextBox 25">
            <a:extLst>
              <a:ext uri="{FF2B5EF4-FFF2-40B4-BE49-F238E27FC236}">
                <a16:creationId xmlns:a16="http://schemas.microsoft.com/office/drawing/2014/main" id="{17D32D5E-04AF-4ADC-906C-DDDD3071A67C}"/>
              </a:ext>
            </a:extLst>
          </p:cNvPr>
          <p:cNvSpPr txBox="1"/>
          <p:nvPr/>
        </p:nvSpPr>
        <p:spPr>
          <a:xfrm>
            <a:off x="107504" y="4186937"/>
            <a:ext cx="3679790" cy="2031325"/>
          </a:xfrm>
          <a:prstGeom prst="rect">
            <a:avLst/>
          </a:prstGeom>
          <a:noFill/>
        </p:spPr>
        <p:txBody>
          <a:bodyPr wrap="none" rtlCol="0">
            <a:spAutoFit/>
          </a:bodyPr>
          <a:lstStyle/>
          <a:p>
            <a:pPr marL="285750" indent="-285750">
              <a:buFontTx/>
              <a:buChar char="-"/>
            </a:pPr>
            <a:r>
              <a:rPr lang="en-US" b="1" dirty="0">
                <a:latin typeface="Arial Narrow" panose="020B0606020202030204" pitchFamily="34" charset="0"/>
              </a:rPr>
              <a:t>Cooperation of domestic </a:t>
            </a:r>
            <a:r>
              <a:rPr lang="en-US" dirty="0">
                <a:latin typeface="Arial Narrow" panose="020B0606020202030204" pitchFamily="34" charset="0"/>
              </a:rPr>
              <a:t>&amp; </a:t>
            </a:r>
          </a:p>
          <a:p>
            <a:r>
              <a:rPr lang="en-US" dirty="0">
                <a:latin typeface="Arial Narrow" panose="020B0606020202030204" pitchFamily="34" charset="0"/>
              </a:rPr>
              <a:t>      </a:t>
            </a:r>
            <a:r>
              <a:rPr lang="en-US" b="1" dirty="0">
                <a:latin typeface="Arial Narrow" panose="020B0606020202030204" pitchFamily="34" charset="0"/>
              </a:rPr>
              <a:t>international associations</a:t>
            </a:r>
            <a:r>
              <a:rPr lang="en-US" dirty="0">
                <a:latin typeface="Arial Narrow" panose="020B0606020202030204" pitchFamily="34" charset="0"/>
              </a:rPr>
              <a:t> </a:t>
            </a:r>
          </a:p>
          <a:p>
            <a:r>
              <a:rPr lang="en-US" dirty="0">
                <a:latin typeface="Arial Narrow" panose="020B0606020202030204" pitchFamily="34" charset="0"/>
              </a:rPr>
              <a:t>      (KTEC-Korea, AFA-Asia)</a:t>
            </a:r>
          </a:p>
          <a:p>
            <a:pPr marL="285750" indent="-285750">
              <a:buFontTx/>
              <a:buChar char="-"/>
            </a:pPr>
            <a:r>
              <a:rPr lang="en-US" dirty="0">
                <a:latin typeface="Arial Narrow" panose="020B0606020202030204" pitchFamily="34" charset="0"/>
              </a:rPr>
              <a:t>Collaboration </a:t>
            </a:r>
            <a:r>
              <a:rPr lang="en-US" b="1" dirty="0">
                <a:latin typeface="Arial Narrow" panose="020B0606020202030204" pitchFamily="34" charset="0"/>
              </a:rPr>
              <a:t>University &amp; </a:t>
            </a:r>
          </a:p>
          <a:p>
            <a:r>
              <a:rPr lang="en-US" b="1" dirty="0">
                <a:latin typeface="Arial Narrow" panose="020B0606020202030204" pitchFamily="34" charset="0"/>
              </a:rPr>
              <a:t>      Vocational</a:t>
            </a:r>
            <a:r>
              <a:rPr lang="en-US" dirty="0">
                <a:latin typeface="Arial Narrow" panose="020B0606020202030204" pitchFamily="34" charset="0"/>
              </a:rPr>
              <a:t> education </a:t>
            </a:r>
            <a:r>
              <a:rPr lang="en-US" b="1" dirty="0">
                <a:latin typeface="Arial Narrow" panose="020B0606020202030204" pitchFamily="34" charset="0"/>
              </a:rPr>
              <a:t>(Link &amp; Match)</a:t>
            </a:r>
          </a:p>
          <a:p>
            <a:pPr marL="285750" indent="-285750">
              <a:buFontTx/>
              <a:buChar char="-"/>
            </a:pPr>
            <a:r>
              <a:rPr lang="en-US" dirty="0">
                <a:latin typeface="Arial Narrow" panose="020B0606020202030204" pitchFamily="34" charset="0"/>
              </a:rPr>
              <a:t>Promote</a:t>
            </a:r>
            <a:r>
              <a:rPr lang="en-US" b="1" dirty="0">
                <a:latin typeface="Arial Narrow" panose="020B0606020202030204" pitchFamily="34" charset="0"/>
              </a:rPr>
              <a:t> integrated people </a:t>
            </a:r>
          </a:p>
          <a:p>
            <a:r>
              <a:rPr lang="en-US" b="1" dirty="0">
                <a:latin typeface="Arial Narrow" panose="020B0606020202030204" pitchFamily="34" charset="0"/>
              </a:rPr>
              <a:t>     development </a:t>
            </a:r>
            <a:r>
              <a:rPr lang="en-US" dirty="0">
                <a:latin typeface="Arial Narrow" panose="020B0606020202030204" pitchFamily="34" charset="0"/>
              </a:rPr>
              <a:t>throug</a:t>
            </a:r>
            <a:r>
              <a:rPr lang="en-US" b="1" dirty="0">
                <a:latin typeface="Arial Narrow" panose="020B0606020202030204" pitchFamily="34" charset="0"/>
              </a:rPr>
              <a:t>h LSP</a:t>
            </a:r>
            <a:endParaRPr lang="en-US" dirty="0">
              <a:latin typeface="Arial Narrow" panose="020B0606020202030204" pitchFamily="34" charset="0"/>
            </a:endParaRPr>
          </a:p>
        </p:txBody>
      </p:sp>
      <p:sp>
        <p:nvSpPr>
          <p:cNvPr id="13" name="Rectangle 12">
            <a:extLst>
              <a:ext uri="{FF2B5EF4-FFF2-40B4-BE49-F238E27FC236}">
                <a16:creationId xmlns:a16="http://schemas.microsoft.com/office/drawing/2014/main" id="{C95431D9-7614-40CE-B221-83F6D80CB0B5}"/>
              </a:ext>
            </a:extLst>
          </p:cNvPr>
          <p:cNvSpPr/>
          <p:nvPr/>
        </p:nvSpPr>
        <p:spPr>
          <a:xfrm>
            <a:off x="88454" y="6216373"/>
            <a:ext cx="9006155" cy="577953"/>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16" name="Subtitle 4">
            <a:extLst>
              <a:ext uri="{FF2B5EF4-FFF2-40B4-BE49-F238E27FC236}">
                <a16:creationId xmlns:a16="http://schemas.microsoft.com/office/drawing/2014/main" id="{95C7D912-E42B-4964-897C-0BEDB7DDCD7A}"/>
              </a:ext>
            </a:extLst>
          </p:cNvPr>
          <p:cNvSpPr txBox="1">
            <a:spLocks/>
          </p:cNvSpPr>
          <p:nvPr/>
        </p:nvSpPr>
        <p:spPr>
          <a:xfrm>
            <a:off x="117941" y="6204545"/>
            <a:ext cx="8944125" cy="634082"/>
          </a:xfrm>
          <a:prstGeom prst="rect">
            <a:avLst/>
          </a:prstGeom>
        </p:spPr>
        <p:txBody>
          <a:bodyPr/>
          <a:lstStyle/>
          <a:p>
            <a:pPr algn="ctr" eaLnBrk="0" hangingPunct="0">
              <a:spcBef>
                <a:spcPct val="20000"/>
              </a:spcBef>
              <a:defRPr/>
            </a:pPr>
            <a:r>
              <a:rPr lang="en-US" b="1" dirty="0">
                <a:latin typeface="MS PGothic" panose="020B0600070205080204" pitchFamily="34" charset="-128"/>
                <a:ea typeface="MS PGothic" panose="020B0600070205080204" pitchFamily="34" charset="-128"/>
                <a:cs typeface="Arial" pitchFamily="34" charset="0"/>
              </a:rPr>
              <a:t>※ </a:t>
            </a:r>
            <a:r>
              <a:rPr lang="en-US" b="1" dirty="0">
                <a:latin typeface="Arial Narrow" panose="020B0606020202030204" pitchFamily="34" charset="0"/>
                <a:cs typeface="Arial" pitchFamily="34" charset="0"/>
              </a:rPr>
              <a:t>APLINDO plays an important role in </a:t>
            </a:r>
            <a:r>
              <a:rPr lang="en-US" b="1" dirty="0">
                <a:solidFill>
                  <a:srgbClr val="0000FF"/>
                </a:solidFill>
                <a:latin typeface="Arial Narrow" panose="020B0606020202030204" pitchFamily="34" charset="0"/>
                <a:cs typeface="Arial" pitchFamily="34" charset="0"/>
              </a:rPr>
              <a:t>bridging industry needs with stakeholders, including government policies</a:t>
            </a:r>
            <a:r>
              <a:rPr lang="en-US" b="1" dirty="0">
                <a:latin typeface="Arial Narrow" panose="020B0606020202030204" pitchFamily="34" charset="0"/>
                <a:cs typeface="Arial" pitchFamily="34" charset="0"/>
              </a:rPr>
              <a:t> to </a:t>
            </a:r>
            <a:r>
              <a:rPr lang="en-US" b="1" dirty="0">
                <a:solidFill>
                  <a:srgbClr val="0000FF"/>
                </a:solidFill>
                <a:latin typeface="Arial Narrow" panose="020B0606020202030204" pitchFamily="34" charset="0"/>
                <a:cs typeface="Arial" pitchFamily="34" charset="0"/>
              </a:rPr>
              <a:t>achieve goals in all aspect SQDC</a:t>
            </a:r>
            <a:r>
              <a:rPr lang="en-US" b="1" dirty="0">
                <a:latin typeface="Arial Narrow" panose="020B0606020202030204" pitchFamily="34" charset="0"/>
                <a:cs typeface="Arial" pitchFamily="34" charset="0"/>
              </a:rPr>
              <a:t> (Safety-Quality-Delivery-Cost).</a:t>
            </a:r>
            <a:endParaRPr lang="en-US" b="1" dirty="0">
              <a:solidFill>
                <a:srgbClr val="0000FF"/>
              </a:solidFill>
              <a:latin typeface="Arial Narrow" panose="020B0606020202030204" pitchFamily="34" charset="0"/>
              <a:cs typeface="Arial" pitchFamily="34" charset="0"/>
            </a:endParaRPr>
          </a:p>
        </p:txBody>
      </p:sp>
      <p:sp>
        <p:nvSpPr>
          <p:cNvPr id="14" name="Slide Number Placeholder 5">
            <a:extLst>
              <a:ext uri="{FF2B5EF4-FFF2-40B4-BE49-F238E27FC236}">
                <a16:creationId xmlns:a16="http://schemas.microsoft.com/office/drawing/2014/main" id="{6160D239-23D5-4ED3-B2A4-9A731E1928FB}"/>
              </a:ext>
            </a:extLst>
          </p:cNvPr>
          <p:cNvSpPr>
            <a:spLocks noGrp="1"/>
          </p:cNvSpPr>
          <p:nvPr>
            <p:ph type="sldNum" sz="quarter" idx="12"/>
          </p:nvPr>
        </p:nvSpPr>
        <p:spPr>
          <a:xfrm>
            <a:off x="7046912" y="6492875"/>
            <a:ext cx="2133600" cy="365125"/>
          </a:xfrm>
        </p:spPr>
        <p:txBody>
          <a:bodyPr/>
          <a:lstStyle/>
          <a:p>
            <a:pPr>
              <a:defRPr/>
            </a:pPr>
            <a:fld id="{4BCD3635-322F-4C36-8D36-DB0C237E27EC}" type="slidenum">
              <a:rPr lang="en-US"/>
              <a:pPr>
                <a:defRPr/>
              </a:pPr>
              <a:t>18</a:t>
            </a:fld>
            <a:endParaRPr lang="en-US"/>
          </a:p>
        </p:txBody>
      </p:sp>
      <p:cxnSp>
        <p:nvCxnSpPr>
          <p:cNvPr id="5" name="Straight Connector 4">
            <a:extLst>
              <a:ext uri="{FF2B5EF4-FFF2-40B4-BE49-F238E27FC236}">
                <a16:creationId xmlns:a16="http://schemas.microsoft.com/office/drawing/2014/main" id="{E565F6D9-2DA4-4CBE-9FB8-4D1005340B70}"/>
              </a:ext>
            </a:extLst>
          </p:cNvPr>
          <p:cNvCxnSpPr>
            <a:cxnSpLocks/>
          </p:cNvCxnSpPr>
          <p:nvPr/>
        </p:nvCxnSpPr>
        <p:spPr>
          <a:xfrm flipV="1">
            <a:off x="5004048" y="1052736"/>
            <a:ext cx="720080" cy="3600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64031E15-6B4A-4D1E-9B2A-B43D51E2F6F3}"/>
              </a:ext>
            </a:extLst>
          </p:cNvPr>
          <p:cNvCxnSpPr>
            <a:cxnSpLocks/>
            <a:endCxn id="18" idx="0"/>
          </p:cNvCxnSpPr>
          <p:nvPr/>
        </p:nvCxnSpPr>
        <p:spPr>
          <a:xfrm>
            <a:off x="6594042" y="3537012"/>
            <a:ext cx="714260" cy="6840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97360F0-0EC8-4AF4-8B9A-67124758F2A5}"/>
              </a:ext>
            </a:extLst>
          </p:cNvPr>
          <p:cNvCxnSpPr>
            <a:cxnSpLocks/>
          </p:cNvCxnSpPr>
          <p:nvPr/>
        </p:nvCxnSpPr>
        <p:spPr>
          <a:xfrm flipH="1">
            <a:off x="3491880" y="5418799"/>
            <a:ext cx="765390" cy="4867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12C3191-0DBB-4B58-B736-3C243F3D5FED}"/>
              </a:ext>
            </a:extLst>
          </p:cNvPr>
          <p:cNvCxnSpPr>
            <a:cxnSpLocks/>
            <a:stCxn id="20" idx="2"/>
          </p:cNvCxnSpPr>
          <p:nvPr/>
        </p:nvCxnSpPr>
        <p:spPr>
          <a:xfrm>
            <a:off x="1799692" y="2852936"/>
            <a:ext cx="617576" cy="68407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09216766-B2D5-48D4-A586-72FA8D25A423}"/>
              </a:ext>
            </a:extLst>
          </p:cNvPr>
          <p:cNvCxnSpPr/>
          <p:nvPr/>
        </p:nvCxnSpPr>
        <p:spPr>
          <a:xfrm>
            <a:off x="4644008" y="4365104"/>
            <a:ext cx="0" cy="216024"/>
          </a:xfrm>
          <a:prstGeom prst="straightConnector1">
            <a:avLst/>
          </a:prstGeom>
          <a:ln w="28575">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D768D8B0-A7C4-4DB9-BF08-56710735B1C7}"/>
              </a:ext>
            </a:extLst>
          </p:cNvPr>
          <p:cNvCxnSpPr>
            <a:cxnSpLocks/>
          </p:cNvCxnSpPr>
          <p:nvPr/>
        </p:nvCxnSpPr>
        <p:spPr>
          <a:xfrm flipV="1">
            <a:off x="4427984" y="4365104"/>
            <a:ext cx="0" cy="216024"/>
          </a:xfrm>
          <a:prstGeom prst="straightConnector1">
            <a:avLst/>
          </a:prstGeom>
          <a:ln w="28575">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AECD2B69-0545-4DDD-ABF2-43E9F04F5BF4}"/>
              </a:ext>
            </a:extLst>
          </p:cNvPr>
          <p:cNvCxnSpPr/>
          <p:nvPr/>
        </p:nvCxnSpPr>
        <p:spPr>
          <a:xfrm>
            <a:off x="4644008" y="2492896"/>
            <a:ext cx="0" cy="216024"/>
          </a:xfrm>
          <a:prstGeom prst="straightConnector1">
            <a:avLst/>
          </a:prstGeom>
          <a:ln w="28575">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2C5312B-C677-4DE5-A01C-DCEC8131A1C7}"/>
              </a:ext>
            </a:extLst>
          </p:cNvPr>
          <p:cNvCxnSpPr>
            <a:cxnSpLocks/>
          </p:cNvCxnSpPr>
          <p:nvPr/>
        </p:nvCxnSpPr>
        <p:spPr>
          <a:xfrm flipV="1">
            <a:off x="4427984" y="2492896"/>
            <a:ext cx="0" cy="216024"/>
          </a:xfrm>
          <a:prstGeom prst="straightConnector1">
            <a:avLst/>
          </a:prstGeom>
          <a:ln w="28575">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338E83B2-D5F6-4D3B-A91F-4FC1B7EEF5F0}"/>
              </a:ext>
            </a:extLst>
          </p:cNvPr>
          <p:cNvCxnSpPr>
            <a:cxnSpLocks/>
          </p:cNvCxnSpPr>
          <p:nvPr/>
        </p:nvCxnSpPr>
        <p:spPr>
          <a:xfrm rot="5400000">
            <a:off x="5467020" y="3537012"/>
            <a:ext cx="0" cy="216024"/>
          </a:xfrm>
          <a:prstGeom prst="straightConnector1">
            <a:avLst/>
          </a:prstGeom>
          <a:ln w="28575">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1A24462E-8E83-468E-89C7-5AE00F8BD001}"/>
              </a:ext>
            </a:extLst>
          </p:cNvPr>
          <p:cNvCxnSpPr>
            <a:cxnSpLocks/>
          </p:cNvCxnSpPr>
          <p:nvPr/>
        </p:nvCxnSpPr>
        <p:spPr>
          <a:xfrm rot="5400000" flipV="1">
            <a:off x="5472100" y="3320988"/>
            <a:ext cx="0" cy="216024"/>
          </a:xfrm>
          <a:prstGeom prst="straightConnector1">
            <a:avLst/>
          </a:prstGeom>
          <a:ln w="28575">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70D833BA-8D6E-4180-A6DD-DA725D4E523B}"/>
              </a:ext>
            </a:extLst>
          </p:cNvPr>
          <p:cNvCxnSpPr>
            <a:cxnSpLocks/>
          </p:cNvCxnSpPr>
          <p:nvPr/>
        </p:nvCxnSpPr>
        <p:spPr>
          <a:xfrm rot="5400000">
            <a:off x="3599892" y="3537012"/>
            <a:ext cx="0" cy="216024"/>
          </a:xfrm>
          <a:prstGeom prst="straightConnector1">
            <a:avLst/>
          </a:prstGeom>
          <a:ln w="28575">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F9E32A4C-1B11-4534-9109-15F83FC1386B}"/>
              </a:ext>
            </a:extLst>
          </p:cNvPr>
          <p:cNvCxnSpPr>
            <a:cxnSpLocks/>
          </p:cNvCxnSpPr>
          <p:nvPr/>
        </p:nvCxnSpPr>
        <p:spPr>
          <a:xfrm rot="5400000" flipV="1">
            <a:off x="3604972" y="3320988"/>
            <a:ext cx="0" cy="216024"/>
          </a:xfrm>
          <a:prstGeom prst="straightConnector1">
            <a:avLst/>
          </a:prstGeom>
          <a:ln w="28575">
            <a:solidFill>
              <a:schemeClr val="tx1"/>
            </a:solidFill>
            <a:tailEnd type="arrow" w="med" len="med"/>
          </a:ln>
        </p:spPr>
        <p:style>
          <a:lnRef idx="1">
            <a:schemeClr val="accent1"/>
          </a:lnRef>
          <a:fillRef idx="0">
            <a:schemeClr val="accent1"/>
          </a:fillRef>
          <a:effectRef idx="0">
            <a:schemeClr val="accent1"/>
          </a:effectRef>
          <a:fontRef idx="minor">
            <a:schemeClr val="tx1"/>
          </a:fontRef>
        </p:style>
      </p:cxnSp>
      <p:sp>
        <p:nvSpPr>
          <p:cNvPr id="47" name="Subtitle 4">
            <a:extLst>
              <a:ext uri="{FF2B5EF4-FFF2-40B4-BE49-F238E27FC236}">
                <a16:creationId xmlns:a16="http://schemas.microsoft.com/office/drawing/2014/main" id="{BC1FAE8A-8B96-4E85-A38B-A0A1E6380AAC}"/>
              </a:ext>
            </a:extLst>
          </p:cNvPr>
          <p:cNvSpPr txBox="1">
            <a:spLocks/>
          </p:cNvSpPr>
          <p:nvPr/>
        </p:nvSpPr>
        <p:spPr>
          <a:xfrm>
            <a:off x="6794723" y="2698046"/>
            <a:ext cx="2185810" cy="404845"/>
          </a:xfrm>
          <a:prstGeom prst="rect">
            <a:avLst/>
          </a:prstGeom>
        </p:spPr>
        <p:txBody>
          <a:bodyPr anchor="ctr"/>
          <a:lstStyle/>
          <a:p>
            <a:pPr algn="ctr" eaLnBrk="0" hangingPunct="0">
              <a:spcBef>
                <a:spcPct val="20000"/>
              </a:spcBef>
              <a:defRPr/>
            </a:pPr>
            <a:r>
              <a:rPr lang="en-US" sz="1400" b="1" dirty="0">
                <a:solidFill>
                  <a:srgbClr val="0000FF"/>
                </a:solidFill>
                <a:highlight>
                  <a:srgbClr val="FFFF00"/>
                </a:highlight>
                <a:latin typeface="Arial Narrow" panose="020B0606020202030204" pitchFamily="34" charset="0"/>
                <a:cs typeface="Arial" pitchFamily="34" charset="0"/>
              </a:rPr>
              <a:t>(blue line) : APLINDO’s Role</a:t>
            </a:r>
          </a:p>
        </p:txBody>
      </p:sp>
      <p:cxnSp>
        <p:nvCxnSpPr>
          <p:cNvPr id="48" name="Straight Connector 47">
            <a:extLst>
              <a:ext uri="{FF2B5EF4-FFF2-40B4-BE49-F238E27FC236}">
                <a16:creationId xmlns:a16="http://schemas.microsoft.com/office/drawing/2014/main" id="{3BACB706-1291-4A39-8040-B983CD55E3A3}"/>
              </a:ext>
            </a:extLst>
          </p:cNvPr>
          <p:cNvCxnSpPr>
            <a:cxnSpLocks/>
          </p:cNvCxnSpPr>
          <p:nvPr/>
        </p:nvCxnSpPr>
        <p:spPr>
          <a:xfrm>
            <a:off x="6069012" y="2890132"/>
            <a:ext cx="792088" cy="1371"/>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11D36A52-057F-4C19-B785-270DD3AE3DD6}"/>
              </a:ext>
            </a:extLst>
          </p:cNvPr>
          <p:cNvSpPr/>
          <p:nvPr/>
        </p:nvSpPr>
        <p:spPr>
          <a:xfrm rot="18928082">
            <a:off x="4221631" y="3556320"/>
            <a:ext cx="1913462" cy="1239128"/>
          </a:xfrm>
          <a:custGeom>
            <a:avLst/>
            <a:gdLst>
              <a:gd name="connsiteX0" fmla="*/ 0 w 3223959"/>
              <a:gd name="connsiteY0" fmla="*/ 0 h 1057684"/>
              <a:gd name="connsiteX1" fmla="*/ 3223959 w 3223959"/>
              <a:gd name="connsiteY1" fmla="*/ 0 h 1057684"/>
              <a:gd name="connsiteX2" fmla="*/ 3223959 w 3223959"/>
              <a:gd name="connsiteY2" fmla="*/ 1057684 h 1057684"/>
              <a:gd name="connsiteX3" fmla="*/ 0 w 3223959"/>
              <a:gd name="connsiteY3" fmla="*/ 1057684 h 1057684"/>
              <a:gd name="connsiteX4" fmla="*/ 0 w 3223959"/>
              <a:gd name="connsiteY4" fmla="*/ 0 h 1057684"/>
              <a:gd name="connsiteX0" fmla="*/ 0 w 3223959"/>
              <a:gd name="connsiteY0" fmla="*/ 0 h 1407668"/>
              <a:gd name="connsiteX1" fmla="*/ 3223959 w 3223959"/>
              <a:gd name="connsiteY1" fmla="*/ 0 h 1407668"/>
              <a:gd name="connsiteX2" fmla="*/ 3223959 w 3223959"/>
              <a:gd name="connsiteY2" fmla="*/ 1057684 h 1407668"/>
              <a:gd name="connsiteX3" fmla="*/ 682475 w 3223959"/>
              <a:gd name="connsiteY3" fmla="*/ 1407668 h 1407668"/>
              <a:gd name="connsiteX4" fmla="*/ 0 w 3223959"/>
              <a:gd name="connsiteY4" fmla="*/ 0 h 1407668"/>
              <a:gd name="connsiteX0" fmla="*/ 0 w 3223959"/>
              <a:gd name="connsiteY0" fmla="*/ 0 h 1057684"/>
              <a:gd name="connsiteX1" fmla="*/ 3223959 w 3223959"/>
              <a:gd name="connsiteY1" fmla="*/ 0 h 1057684"/>
              <a:gd name="connsiteX2" fmla="*/ 3223959 w 3223959"/>
              <a:gd name="connsiteY2" fmla="*/ 1057684 h 1057684"/>
              <a:gd name="connsiteX3" fmla="*/ 576618 w 3223959"/>
              <a:gd name="connsiteY3" fmla="*/ 1056105 h 1057684"/>
              <a:gd name="connsiteX4" fmla="*/ 0 w 3223959"/>
              <a:gd name="connsiteY4" fmla="*/ 0 h 1057684"/>
              <a:gd name="connsiteX0" fmla="*/ 0 w 3223959"/>
              <a:gd name="connsiteY0" fmla="*/ 0 h 1085037"/>
              <a:gd name="connsiteX1" fmla="*/ 3223959 w 3223959"/>
              <a:gd name="connsiteY1" fmla="*/ 0 h 1085037"/>
              <a:gd name="connsiteX2" fmla="*/ 3223959 w 3223959"/>
              <a:gd name="connsiteY2" fmla="*/ 1057684 h 1085037"/>
              <a:gd name="connsiteX3" fmla="*/ 566876 w 3223959"/>
              <a:gd name="connsiteY3" fmla="*/ 1085037 h 1085037"/>
              <a:gd name="connsiteX4" fmla="*/ 0 w 3223959"/>
              <a:gd name="connsiteY4" fmla="*/ 0 h 1085037"/>
              <a:gd name="connsiteX0" fmla="*/ 0 w 3223959"/>
              <a:gd name="connsiteY0" fmla="*/ 0 h 1144953"/>
              <a:gd name="connsiteX1" fmla="*/ 3223959 w 3223959"/>
              <a:gd name="connsiteY1" fmla="*/ 0 h 1144953"/>
              <a:gd name="connsiteX2" fmla="*/ 2986438 w 3223959"/>
              <a:gd name="connsiteY2" fmla="*/ 1144953 h 1144953"/>
              <a:gd name="connsiteX3" fmla="*/ 566876 w 3223959"/>
              <a:gd name="connsiteY3" fmla="*/ 1085037 h 1144953"/>
              <a:gd name="connsiteX4" fmla="*/ 0 w 3223959"/>
              <a:gd name="connsiteY4" fmla="*/ 0 h 1144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3959" h="1144953">
                <a:moveTo>
                  <a:pt x="0" y="0"/>
                </a:moveTo>
                <a:lnTo>
                  <a:pt x="3223959" y="0"/>
                </a:lnTo>
                <a:lnTo>
                  <a:pt x="2986438" y="1144953"/>
                </a:lnTo>
                <a:lnTo>
                  <a:pt x="566876" y="1085037"/>
                </a:lnTo>
                <a:lnTo>
                  <a:pt x="0" y="0"/>
                </a:lnTo>
                <a:close/>
              </a:path>
            </a:pathLst>
          </a:custGeom>
          <a:noFill/>
        </p:spPr>
        <p:txBody>
          <a:bodyPr wrap="none" lIns="91440" tIns="45720" rIns="91440" bIns="45720">
            <a:prstTxWarp prst="textArchDown">
              <a:avLst/>
            </a:prstTxWarp>
            <a:spAutoFit/>
          </a:bodyPr>
          <a:lstStyle/>
          <a:p>
            <a:pPr algn="ctr"/>
            <a:r>
              <a:rPr lang="en-US" sz="2400" b="0" cap="none" spc="0" dirty="0">
                <a:ln w="0"/>
                <a:solidFill>
                  <a:srgbClr val="0000FF"/>
                </a:solidFill>
                <a:effectLst>
                  <a:outerShdw blurRad="38100" dist="19050" dir="2700000" algn="tl" rotWithShape="0">
                    <a:schemeClr val="dk1">
                      <a:alpha val="40000"/>
                    </a:schemeClr>
                  </a:outerShdw>
                </a:effectLst>
                <a:latin typeface="Arial Narrow" panose="020B0606020202030204" pitchFamily="34" charset="0"/>
              </a:rPr>
              <a:t>APLINDO</a:t>
            </a:r>
          </a:p>
        </p:txBody>
      </p:sp>
      <p:sp>
        <p:nvSpPr>
          <p:cNvPr id="31" name="Rectangle 1">
            <a:extLst>
              <a:ext uri="{FF2B5EF4-FFF2-40B4-BE49-F238E27FC236}">
                <a16:creationId xmlns:a16="http://schemas.microsoft.com/office/drawing/2014/main" id="{FFE54DCE-184C-49BD-8108-F5B7F443E5F0}"/>
              </a:ext>
            </a:extLst>
          </p:cNvPr>
          <p:cNvSpPr/>
          <p:nvPr/>
        </p:nvSpPr>
        <p:spPr>
          <a:xfrm rot="18805711">
            <a:off x="3041337" y="2408788"/>
            <a:ext cx="1913462" cy="1239128"/>
          </a:xfrm>
          <a:custGeom>
            <a:avLst/>
            <a:gdLst>
              <a:gd name="connsiteX0" fmla="*/ 0 w 3223959"/>
              <a:gd name="connsiteY0" fmla="*/ 0 h 1057684"/>
              <a:gd name="connsiteX1" fmla="*/ 3223959 w 3223959"/>
              <a:gd name="connsiteY1" fmla="*/ 0 h 1057684"/>
              <a:gd name="connsiteX2" fmla="*/ 3223959 w 3223959"/>
              <a:gd name="connsiteY2" fmla="*/ 1057684 h 1057684"/>
              <a:gd name="connsiteX3" fmla="*/ 0 w 3223959"/>
              <a:gd name="connsiteY3" fmla="*/ 1057684 h 1057684"/>
              <a:gd name="connsiteX4" fmla="*/ 0 w 3223959"/>
              <a:gd name="connsiteY4" fmla="*/ 0 h 1057684"/>
              <a:gd name="connsiteX0" fmla="*/ 0 w 3223959"/>
              <a:gd name="connsiteY0" fmla="*/ 0 h 1407668"/>
              <a:gd name="connsiteX1" fmla="*/ 3223959 w 3223959"/>
              <a:gd name="connsiteY1" fmla="*/ 0 h 1407668"/>
              <a:gd name="connsiteX2" fmla="*/ 3223959 w 3223959"/>
              <a:gd name="connsiteY2" fmla="*/ 1057684 h 1407668"/>
              <a:gd name="connsiteX3" fmla="*/ 682475 w 3223959"/>
              <a:gd name="connsiteY3" fmla="*/ 1407668 h 1407668"/>
              <a:gd name="connsiteX4" fmla="*/ 0 w 3223959"/>
              <a:gd name="connsiteY4" fmla="*/ 0 h 1407668"/>
              <a:gd name="connsiteX0" fmla="*/ 0 w 3223959"/>
              <a:gd name="connsiteY0" fmla="*/ 0 h 1057684"/>
              <a:gd name="connsiteX1" fmla="*/ 3223959 w 3223959"/>
              <a:gd name="connsiteY1" fmla="*/ 0 h 1057684"/>
              <a:gd name="connsiteX2" fmla="*/ 3223959 w 3223959"/>
              <a:gd name="connsiteY2" fmla="*/ 1057684 h 1057684"/>
              <a:gd name="connsiteX3" fmla="*/ 576618 w 3223959"/>
              <a:gd name="connsiteY3" fmla="*/ 1056105 h 1057684"/>
              <a:gd name="connsiteX4" fmla="*/ 0 w 3223959"/>
              <a:gd name="connsiteY4" fmla="*/ 0 h 1057684"/>
              <a:gd name="connsiteX0" fmla="*/ 0 w 3223959"/>
              <a:gd name="connsiteY0" fmla="*/ 0 h 1085037"/>
              <a:gd name="connsiteX1" fmla="*/ 3223959 w 3223959"/>
              <a:gd name="connsiteY1" fmla="*/ 0 h 1085037"/>
              <a:gd name="connsiteX2" fmla="*/ 3223959 w 3223959"/>
              <a:gd name="connsiteY2" fmla="*/ 1057684 h 1085037"/>
              <a:gd name="connsiteX3" fmla="*/ 566876 w 3223959"/>
              <a:gd name="connsiteY3" fmla="*/ 1085037 h 1085037"/>
              <a:gd name="connsiteX4" fmla="*/ 0 w 3223959"/>
              <a:gd name="connsiteY4" fmla="*/ 0 h 1085037"/>
              <a:gd name="connsiteX0" fmla="*/ 0 w 3223959"/>
              <a:gd name="connsiteY0" fmla="*/ 0 h 1144953"/>
              <a:gd name="connsiteX1" fmla="*/ 3223959 w 3223959"/>
              <a:gd name="connsiteY1" fmla="*/ 0 h 1144953"/>
              <a:gd name="connsiteX2" fmla="*/ 2986438 w 3223959"/>
              <a:gd name="connsiteY2" fmla="*/ 1144953 h 1144953"/>
              <a:gd name="connsiteX3" fmla="*/ 566876 w 3223959"/>
              <a:gd name="connsiteY3" fmla="*/ 1085037 h 1144953"/>
              <a:gd name="connsiteX4" fmla="*/ 0 w 3223959"/>
              <a:gd name="connsiteY4" fmla="*/ 0 h 1144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3959" h="1144953">
                <a:moveTo>
                  <a:pt x="0" y="0"/>
                </a:moveTo>
                <a:lnTo>
                  <a:pt x="3223959" y="0"/>
                </a:lnTo>
                <a:lnTo>
                  <a:pt x="2986438" y="1144953"/>
                </a:lnTo>
                <a:lnTo>
                  <a:pt x="566876" y="1085037"/>
                </a:lnTo>
                <a:lnTo>
                  <a:pt x="0" y="0"/>
                </a:lnTo>
                <a:close/>
              </a:path>
            </a:pathLst>
          </a:custGeom>
          <a:noFill/>
        </p:spPr>
        <p:txBody>
          <a:bodyPr wrap="none" lIns="91440" tIns="45720" rIns="91440" bIns="45720">
            <a:prstTxWarp prst="textArchUp">
              <a:avLst/>
            </a:prstTxWarp>
            <a:spAutoFit/>
          </a:bodyPr>
          <a:lstStyle/>
          <a:p>
            <a:pPr algn="ctr"/>
            <a:r>
              <a:rPr lang="en-US" sz="2400" b="0" cap="none" spc="0" dirty="0">
                <a:ln w="0"/>
                <a:solidFill>
                  <a:srgbClr val="0000FF"/>
                </a:solidFill>
                <a:effectLst>
                  <a:outerShdw blurRad="38100" dist="19050" dir="2700000" algn="tl" rotWithShape="0">
                    <a:schemeClr val="dk1">
                      <a:alpha val="40000"/>
                    </a:schemeClr>
                  </a:outerShdw>
                </a:effectLst>
                <a:latin typeface="Arial Narrow" panose="020B0606020202030204" pitchFamily="34" charset="0"/>
              </a:rPr>
              <a:t>APLINDO</a:t>
            </a:r>
          </a:p>
        </p:txBody>
      </p:sp>
    </p:spTree>
    <p:extLst>
      <p:ext uri="{BB962C8B-B14F-4D97-AF65-F5344CB8AC3E}">
        <p14:creationId xmlns:p14="http://schemas.microsoft.com/office/powerpoint/2010/main" val="31277970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1">
            <a:extLst>
              <a:ext uri="{FF2B5EF4-FFF2-40B4-BE49-F238E27FC236}">
                <a16:creationId xmlns:a16="http://schemas.microsoft.com/office/drawing/2014/main" id="{C1E03D17-C4B4-4103-9B4D-4A676DDD1F0B}"/>
              </a:ext>
            </a:extLst>
          </p:cNvPr>
          <p:cNvSpPr txBox="1">
            <a:spLocks/>
          </p:cNvSpPr>
          <p:nvPr/>
        </p:nvSpPr>
        <p:spPr bwMode="auto">
          <a:xfrm>
            <a:off x="0" y="0"/>
            <a:ext cx="8229600" cy="63408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GB" sz="2800" b="1" dirty="0">
                <a:cs typeface="Arial" panose="020B0604020202020204" pitchFamily="34" charset="0"/>
              </a:rPr>
              <a:t>6. Conclusion</a:t>
            </a:r>
          </a:p>
        </p:txBody>
      </p:sp>
      <p:sp>
        <p:nvSpPr>
          <p:cNvPr id="7" name="TextBox 6">
            <a:extLst>
              <a:ext uri="{FF2B5EF4-FFF2-40B4-BE49-F238E27FC236}">
                <a16:creationId xmlns:a16="http://schemas.microsoft.com/office/drawing/2014/main" id="{3F77AD4B-7B58-4D83-882A-77ADAC5DD759}"/>
              </a:ext>
            </a:extLst>
          </p:cNvPr>
          <p:cNvSpPr txBox="1"/>
          <p:nvPr/>
        </p:nvSpPr>
        <p:spPr>
          <a:xfrm>
            <a:off x="740332" y="1124744"/>
            <a:ext cx="7455304" cy="4401205"/>
          </a:xfrm>
          <a:prstGeom prst="rect">
            <a:avLst/>
          </a:prstGeom>
          <a:noFill/>
        </p:spPr>
        <p:txBody>
          <a:bodyPr wrap="square" rtlCol="0">
            <a:spAutoFit/>
          </a:bodyPr>
          <a:lstStyle/>
          <a:p>
            <a:pPr algn="ctr"/>
            <a:r>
              <a:rPr lang="en-US" sz="4000" b="1" dirty="0">
                <a:effectLst>
                  <a:outerShdw blurRad="38100" dist="38100" dir="2700000" algn="tl">
                    <a:srgbClr val="000000">
                      <a:alpha val="43137"/>
                    </a:srgbClr>
                  </a:outerShdw>
                </a:effectLst>
              </a:rPr>
              <a:t>“APLINDO &amp; all stakeholders are always trying to improve their competence &amp; contribution to increase competitiveness, so that the industry always growth &amp; sustain.”</a:t>
            </a:r>
            <a:endParaRPr lang="en-US" sz="4000" b="1" dirty="0">
              <a:solidFill>
                <a:srgbClr val="0000FF"/>
              </a:solidFill>
              <a:effectLst>
                <a:outerShdw blurRad="38100" dist="38100" dir="2700000" algn="tl">
                  <a:srgbClr val="000000">
                    <a:alpha val="43137"/>
                  </a:srgbClr>
                </a:outerShdw>
              </a:effectLst>
            </a:endParaRPr>
          </a:p>
        </p:txBody>
      </p:sp>
      <p:sp>
        <p:nvSpPr>
          <p:cNvPr id="17" name="Slide Number Placeholder 5">
            <a:extLst>
              <a:ext uri="{FF2B5EF4-FFF2-40B4-BE49-F238E27FC236}">
                <a16:creationId xmlns:a16="http://schemas.microsoft.com/office/drawing/2014/main" id="{BF42F34C-8F7C-43E0-B8EA-61509558E329}"/>
              </a:ext>
            </a:extLst>
          </p:cNvPr>
          <p:cNvSpPr>
            <a:spLocks noGrp="1"/>
          </p:cNvSpPr>
          <p:nvPr>
            <p:ph type="sldNum" sz="quarter" idx="12"/>
          </p:nvPr>
        </p:nvSpPr>
        <p:spPr>
          <a:xfrm>
            <a:off x="7046912" y="6492875"/>
            <a:ext cx="2133600" cy="365125"/>
          </a:xfrm>
        </p:spPr>
        <p:txBody>
          <a:bodyPr/>
          <a:lstStyle/>
          <a:p>
            <a:pPr>
              <a:defRPr/>
            </a:pPr>
            <a:fld id="{4BCD3635-322F-4C36-8D36-DB0C237E27EC}" type="slidenum">
              <a:rPr lang="en-US"/>
              <a:pPr>
                <a:defRPr/>
              </a:pPr>
              <a:t>19</a:t>
            </a:fld>
            <a:endParaRPr lang="en-US"/>
          </a:p>
        </p:txBody>
      </p:sp>
    </p:spTree>
    <p:extLst>
      <p:ext uri="{BB962C8B-B14F-4D97-AF65-F5344CB8AC3E}">
        <p14:creationId xmlns:p14="http://schemas.microsoft.com/office/powerpoint/2010/main" val="1215269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7010400" y="6491684"/>
            <a:ext cx="2133600" cy="365125"/>
          </a:xfrm>
        </p:spPr>
        <p:txBody>
          <a:bodyPr/>
          <a:lstStyle/>
          <a:p>
            <a:pPr>
              <a:defRPr/>
            </a:pPr>
            <a:fld id="{7E3B8915-3B53-4C93-8C3B-E504BC8E1139}" type="slidenum">
              <a:rPr lang="en-US" smtClean="0"/>
              <a:pPr>
                <a:defRPr/>
              </a:pPr>
              <a:t>2</a:t>
            </a:fld>
            <a:endParaRPr lang="en-US"/>
          </a:p>
        </p:txBody>
      </p:sp>
      <p:sp>
        <p:nvSpPr>
          <p:cNvPr id="5" name="Subtitle 4"/>
          <p:cNvSpPr txBox="1">
            <a:spLocks/>
          </p:cNvSpPr>
          <p:nvPr/>
        </p:nvSpPr>
        <p:spPr>
          <a:xfrm>
            <a:off x="139583" y="836712"/>
            <a:ext cx="8864833" cy="870032"/>
          </a:xfrm>
          <a:prstGeom prst="rect">
            <a:avLst/>
          </a:prstGeom>
        </p:spPr>
        <p:txBody>
          <a:bodyPr/>
          <a:lstStyle/>
          <a:p>
            <a:pPr algn="just" eaLnBrk="0" hangingPunct="0">
              <a:spcBef>
                <a:spcPct val="20000"/>
              </a:spcBef>
              <a:defRPr/>
            </a:pPr>
            <a:r>
              <a:rPr lang="en-US" dirty="0"/>
              <a:t>APLINDO is the Indonesian Foundry Industry Association, which was established on December 9, 1981, with 52 industry members, most of whom are spread across the islands of Java and Sumatra.</a:t>
            </a:r>
            <a:endParaRPr lang="en-US" dirty="0">
              <a:latin typeface="Arial" pitchFamily="34" charset="0"/>
              <a:cs typeface="Arial" pitchFamily="34" charset="0"/>
            </a:endParaRPr>
          </a:p>
        </p:txBody>
      </p:sp>
      <p:graphicFrame>
        <p:nvGraphicFramePr>
          <p:cNvPr id="7" name="Table 6">
            <a:extLst>
              <a:ext uri="{FF2B5EF4-FFF2-40B4-BE49-F238E27FC236}">
                <a16:creationId xmlns:a16="http://schemas.microsoft.com/office/drawing/2014/main" id="{2A88793A-E1AB-4D00-896F-67D6E27EB663}"/>
              </a:ext>
            </a:extLst>
          </p:cNvPr>
          <p:cNvGraphicFramePr>
            <a:graphicFrameLocks noGrp="1"/>
          </p:cNvGraphicFramePr>
          <p:nvPr>
            <p:extLst>
              <p:ext uri="{D42A27DB-BD31-4B8C-83A1-F6EECF244321}">
                <p14:modId xmlns:p14="http://schemas.microsoft.com/office/powerpoint/2010/main" val="1373847251"/>
              </p:ext>
            </p:extLst>
          </p:nvPr>
        </p:nvGraphicFramePr>
        <p:xfrm>
          <a:off x="63823" y="2132856"/>
          <a:ext cx="5624474" cy="4624628"/>
        </p:xfrm>
        <a:graphic>
          <a:graphicData uri="http://schemas.openxmlformats.org/drawingml/2006/table">
            <a:tbl>
              <a:tblPr>
                <a:tableStyleId>{5C22544A-7EE6-4342-B048-85BDC9FD1C3A}</a:tableStyleId>
              </a:tblPr>
              <a:tblGrid>
                <a:gridCol w="3320217">
                  <a:extLst>
                    <a:ext uri="{9D8B030D-6E8A-4147-A177-3AD203B41FA5}">
                      <a16:colId xmlns:a16="http://schemas.microsoft.com/office/drawing/2014/main" val="3173459920"/>
                    </a:ext>
                  </a:extLst>
                </a:gridCol>
                <a:gridCol w="1273146">
                  <a:extLst>
                    <a:ext uri="{9D8B030D-6E8A-4147-A177-3AD203B41FA5}">
                      <a16:colId xmlns:a16="http://schemas.microsoft.com/office/drawing/2014/main" val="2138483870"/>
                    </a:ext>
                  </a:extLst>
                </a:gridCol>
                <a:gridCol w="1031111">
                  <a:extLst>
                    <a:ext uri="{9D8B030D-6E8A-4147-A177-3AD203B41FA5}">
                      <a16:colId xmlns:a16="http://schemas.microsoft.com/office/drawing/2014/main" val="816210379"/>
                    </a:ext>
                  </a:extLst>
                </a:gridCol>
              </a:tblGrid>
              <a:tr h="554198">
                <a:tc>
                  <a:txBody>
                    <a:bodyPr/>
                    <a:lstStyle/>
                    <a:p>
                      <a:pPr algn="ctr" fontAlgn="b"/>
                      <a:r>
                        <a:rPr lang="en-US" sz="1400" b="1" u="none" strike="noStrike" dirty="0">
                          <a:effectLst/>
                          <a:latin typeface="Arial" panose="020B0604020202020204" pitchFamily="34" charset="0"/>
                          <a:cs typeface="Arial" panose="020B0604020202020204" pitchFamily="34" charset="0"/>
                        </a:rPr>
                        <a:t>Detail</a:t>
                      </a:r>
                      <a:endParaRPr lang="id-ID" sz="1400" b="1" u="none" strike="noStrike" dirty="0">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US" sz="1400" b="1" u="none" strike="noStrike" dirty="0">
                          <a:effectLst/>
                          <a:latin typeface="Arial" panose="020B0604020202020204" pitchFamily="34" charset="0"/>
                          <a:cs typeface="Arial" panose="020B0604020202020204" pitchFamily="34" charset="0"/>
                        </a:rPr>
                        <a:t>No of industry</a:t>
                      </a:r>
                      <a:endParaRPr lang="id-ID" sz="1400" b="1" u="none" strike="noStrike" dirty="0">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tc>
                  <a:txBody>
                    <a:bodyPr/>
                    <a:lstStyle/>
                    <a:p>
                      <a:pPr algn="ctr" fontAlgn="b"/>
                      <a:r>
                        <a:rPr lang="en-ID" sz="1400" b="1" i="0" u="none" strike="noStrike" dirty="0">
                          <a:solidFill>
                            <a:srgbClr val="000000"/>
                          </a:solidFill>
                          <a:effectLst/>
                          <a:latin typeface="Arial" panose="020B0604020202020204" pitchFamily="34" charset="0"/>
                          <a:cs typeface="Arial" panose="020B0604020202020204" pitchFamily="34" charset="0"/>
                        </a:rPr>
                        <a:t>No of Employee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60000"/>
                        <a:lumOff val="40000"/>
                      </a:schemeClr>
                    </a:solidFill>
                  </a:tcPr>
                </a:tc>
                <a:extLst>
                  <a:ext uri="{0D108BD9-81ED-4DB2-BD59-A6C34878D82A}">
                    <a16:rowId xmlns:a16="http://schemas.microsoft.com/office/drawing/2014/main" val="4048820291"/>
                  </a:ext>
                </a:extLst>
              </a:tr>
              <a:tr h="350809">
                <a:tc gridSpan="2">
                  <a:txBody>
                    <a:bodyPr/>
                    <a:lstStyle/>
                    <a:p>
                      <a:pPr algn="l" fontAlgn="b"/>
                      <a:r>
                        <a:rPr lang="en-ID" sz="1800" b="1" u="none" strike="noStrike" dirty="0">
                          <a:solidFill>
                            <a:srgbClr val="0000FF"/>
                          </a:solidFill>
                          <a:effectLst/>
                          <a:latin typeface="Arial" panose="020B0604020202020204" pitchFamily="34" charset="0"/>
                          <a:cs typeface="Arial" panose="020B0604020202020204" pitchFamily="34" charset="0"/>
                        </a:rPr>
                        <a:t>Ferrous</a:t>
                      </a:r>
                      <a:endParaRPr lang="en-ID" sz="1800" b="1" i="0" u="none" strike="noStrike" dirty="0">
                        <a:solidFill>
                          <a:srgbClr val="0000FF"/>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id-ID"/>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rowSpan="10">
                  <a:txBody>
                    <a:bodyPr/>
                    <a:lstStyle/>
                    <a:p>
                      <a:pPr algn="ctr" fontAlgn="ctr"/>
                      <a:r>
                        <a:rPr lang="en-ID" sz="1600" u="none" strike="noStrike" dirty="0">
                          <a:effectLst/>
                          <a:latin typeface="Arial" panose="020B0604020202020204" pitchFamily="34" charset="0"/>
                          <a:cs typeface="Arial" panose="020B0604020202020204" pitchFamily="34" charset="0"/>
                        </a:rPr>
                        <a:t>25.522 </a:t>
                      </a:r>
                      <a:r>
                        <a:rPr lang="en-US" sz="1600" u="none" strike="noStrike" dirty="0">
                          <a:effectLst/>
                          <a:latin typeface="Arial" panose="020B0604020202020204" pitchFamily="34" charset="0"/>
                          <a:cs typeface="Arial" panose="020B0604020202020204" pitchFamily="34" charset="0"/>
                        </a:rPr>
                        <a:t>orang</a:t>
                      </a:r>
                      <a:r>
                        <a:rPr lang="en-ID" sz="1600" u="none" strike="noStrike" dirty="0">
                          <a:effectLst/>
                          <a:latin typeface="Arial" panose="020B0604020202020204" pitchFamily="34" charset="0"/>
                          <a:cs typeface="Arial" panose="020B0604020202020204" pitchFamily="34" charset="0"/>
                        </a:rPr>
                        <a:t> </a:t>
                      </a:r>
                      <a:endParaRPr lang="en-ID"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319531"/>
                  </a:ext>
                </a:extLst>
              </a:tr>
              <a:tr h="631979">
                <a:tc>
                  <a:txBody>
                    <a:bodyPr/>
                    <a:lstStyle/>
                    <a:p>
                      <a:pPr algn="l" fontAlgn="b"/>
                      <a:r>
                        <a:rPr lang="en-US" sz="1600" u="none" strike="noStrike" dirty="0">
                          <a:effectLst/>
                          <a:latin typeface="Arial" panose="020B0604020202020204" pitchFamily="34" charset="0"/>
                          <a:cs typeface="Arial" panose="020B0604020202020204" pitchFamily="34" charset="0"/>
                        </a:rPr>
                        <a:t>Ductile Casting/Grey Casting/Steel Casting/Malleable Casting</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ID" sz="1600" u="none" strike="noStrike" dirty="0">
                          <a:effectLst/>
                          <a:latin typeface="Arial" panose="020B0604020202020204" pitchFamily="34" charset="0"/>
                          <a:cs typeface="Arial" panose="020B0604020202020204" pitchFamily="34" charset="0"/>
                        </a:rPr>
                        <a:t>2</a:t>
                      </a:r>
                      <a:r>
                        <a:rPr lang="id-ID" sz="1600" u="none" strike="noStrike" dirty="0">
                          <a:effectLst/>
                          <a:latin typeface="Arial" panose="020B0604020202020204" pitchFamily="34" charset="0"/>
                          <a:cs typeface="Arial" panose="020B0604020202020204" pitchFamily="34" charset="0"/>
                        </a:rPr>
                        <a:t>3</a:t>
                      </a:r>
                    </a:p>
                    <a:p>
                      <a:pPr algn="ctr" fontAlgn="b"/>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ID"/>
                    </a:p>
                  </a:txBody>
                  <a:tcPr/>
                </a:tc>
                <a:extLst>
                  <a:ext uri="{0D108BD9-81ED-4DB2-BD59-A6C34878D82A}">
                    <a16:rowId xmlns:a16="http://schemas.microsoft.com/office/drawing/2014/main" val="3955848891"/>
                  </a:ext>
                </a:extLst>
              </a:tr>
              <a:tr h="350809">
                <a:tc>
                  <a:txBody>
                    <a:bodyPr/>
                    <a:lstStyle/>
                    <a:p>
                      <a:pPr algn="l" fontAlgn="b"/>
                      <a:r>
                        <a:rPr lang="en-ID" sz="1600" u="none" strike="noStrike" dirty="0">
                          <a:effectLst/>
                          <a:latin typeface="Arial" panose="020B0604020202020204" pitchFamily="34" charset="0"/>
                          <a:cs typeface="Arial" panose="020B0604020202020204" pitchFamily="34" charset="0"/>
                        </a:rPr>
                        <a:t>Investment Casting</a:t>
                      </a:r>
                      <a:endParaRPr lang="en-ID"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r>
                        <a:rPr lang="en-ID" sz="1600" u="none" strike="noStrike" dirty="0">
                          <a:effectLst/>
                          <a:latin typeface="Arial" panose="020B0604020202020204" pitchFamily="34" charset="0"/>
                          <a:cs typeface="Arial" panose="020B0604020202020204" pitchFamily="34" charset="0"/>
                        </a:rPr>
                        <a:t>6</a:t>
                      </a:r>
                      <a:endParaRPr lang="en-ID"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ID"/>
                    </a:p>
                  </a:txBody>
                  <a:tcPr/>
                </a:tc>
                <a:extLst>
                  <a:ext uri="{0D108BD9-81ED-4DB2-BD59-A6C34878D82A}">
                    <a16:rowId xmlns:a16="http://schemas.microsoft.com/office/drawing/2014/main" val="3619903646"/>
                  </a:ext>
                </a:extLst>
              </a:tr>
              <a:tr h="350809">
                <a:tc gridSpan="2">
                  <a:txBody>
                    <a:bodyPr/>
                    <a:lstStyle/>
                    <a:p>
                      <a:pPr algn="l" fontAlgn="b"/>
                      <a:r>
                        <a:rPr lang="en-ID" sz="1800" b="1" u="none" strike="noStrike" dirty="0">
                          <a:solidFill>
                            <a:srgbClr val="FF0000"/>
                          </a:solidFill>
                          <a:effectLst/>
                          <a:latin typeface="Arial" panose="020B0604020202020204" pitchFamily="34" charset="0"/>
                          <a:cs typeface="Arial" panose="020B0604020202020204" pitchFamily="34" charset="0"/>
                        </a:rPr>
                        <a:t>Non Ferrous</a:t>
                      </a:r>
                      <a:endParaRPr lang="en-ID" sz="1800" b="1" i="0" u="none" strike="noStrike" dirty="0">
                        <a:solidFill>
                          <a:srgbClr val="FF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id-ID"/>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vMerge="1">
                  <a:txBody>
                    <a:bodyPr/>
                    <a:lstStyle/>
                    <a:p>
                      <a:endParaRPr lang="en-ID"/>
                    </a:p>
                  </a:txBody>
                  <a:tcPr/>
                </a:tc>
                <a:extLst>
                  <a:ext uri="{0D108BD9-81ED-4DB2-BD59-A6C34878D82A}">
                    <a16:rowId xmlns:a16="http://schemas.microsoft.com/office/drawing/2014/main" val="676641771"/>
                  </a:ext>
                </a:extLst>
              </a:tr>
              <a:tr h="631979">
                <a:tc>
                  <a:txBody>
                    <a:bodyPr/>
                    <a:lstStyle/>
                    <a:p>
                      <a:pPr algn="l" fontAlgn="b"/>
                      <a:r>
                        <a:rPr lang="en-ID" sz="1600" u="none" strike="noStrike" dirty="0" err="1">
                          <a:effectLst/>
                          <a:latin typeface="Arial" panose="020B0604020202020204" pitchFamily="34" charset="0"/>
                          <a:cs typeface="Arial" panose="020B0604020202020204" pitchFamily="34" charset="0"/>
                        </a:rPr>
                        <a:t>Alumunium</a:t>
                      </a:r>
                      <a:r>
                        <a:rPr lang="en-ID" sz="1600" u="none" strike="noStrike" dirty="0">
                          <a:effectLst/>
                          <a:latin typeface="Arial" panose="020B0604020202020204" pitchFamily="34" charset="0"/>
                          <a:cs typeface="Arial" panose="020B0604020202020204" pitchFamily="34" charset="0"/>
                        </a:rPr>
                        <a:t> casting (Die casting &amp; Sand Casting) </a:t>
                      </a:r>
                      <a:endParaRPr lang="en-ID"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D" sz="1600" u="none" strike="noStrike" dirty="0">
                          <a:effectLst/>
                          <a:latin typeface="Arial" panose="020B0604020202020204" pitchFamily="34" charset="0"/>
                          <a:cs typeface="Arial" panose="020B0604020202020204" pitchFamily="34" charset="0"/>
                        </a:rPr>
                        <a:t>10</a:t>
                      </a:r>
                      <a:endParaRPr lang="id-ID" sz="1600" u="none" strike="noStrike" dirty="0">
                        <a:effectLst/>
                        <a:latin typeface="Arial" panose="020B0604020202020204" pitchFamily="34" charset="0"/>
                        <a:cs typeface="Arial" panose="020B0604020202020204" pitchFamily="34" charset="0"/>
                      </a:endParaRPr>
                    </a:p>
                    <a:p>
                      <a:pPr algn="ctr"/>
                      <a:endParaRPr lang="id-ID" dirty="0"/>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ID"/>
                    </a:p>
                  </a:txBody>
                  <a:tcPr/>
                </a:tc>
                <a:extLst>
                  <a:ext uri="{0D108BD9-81ED-4DB2-BD59-A6C34878D82A}">
                    <a16:rowId xmlns:a16="http://schemas.microsoft.com/office/drawing/2014/main" val="2080926704"/>
                  </a:ext>
                </a:extLst>
              </a:tr>
              <a:tr h="350809">
                <a:tc>
                  <a:txBody>
                    <a:bodyPr/>
                    <a:lstStyle/>
                    <a:p>
                      <a:pPr algn="l" fontAlgn="b"/>
                      <a:r>
                        <a:rPr lang="en-ID" sz="1600" u="none" strike="noStrike" dirty="0">
                          <a:effectLst/>
                          <a:latin typeface="Arial" panose="020B0604020202020204" pitchFamily="34" charset="0"/>
                          <a:cs typeface="Arial" panose="020B0604020202020204" pitchFamily="34" charset="0"/>
                        </a:rPr>
                        <a:t>Smelter </a:t>
                      </a:r>
                      <a:r>
                        <a:rPr lang="en-ID" sz="1600" u="none" strike="noStrike" dirty="0" err="1">
                          <a:effectLst/>
                          <a:latin typeface="Arial" panose="020B0604020202020204" pitchFamily="34" charset="0"/>
                          <a:cs typeface="Arial" panose="020B0604020202020204" pitchFamily="34" charset="0"/>
                        </a:rPr>
                        <a:t>Alumunium</a:t>
                      </a:r>
                      <a:r>
                        <a:rPr lang="en-ID" sz="1600" u="none" strike="noStrike" dirty="0">
                          <a:effectLst/>
                          <a:latin typeface="Arial" panose="020B0604020202020204" pitchFamily="34" charset="0"/>
                          <a:cs typeface="Arial" panose="020B0604020202020204" pitchFamily="34" charset="0"/>
                        </a:rPr>
                        <a:t> (Ingot Al)</a:t>
                      </a:r>
                      <a:endParaRPr lang="en-ID"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D" sz="1600" u="none" strike="noStrike" dirty="0">
                          <a:effectLst/>
                          <a:latin typeface="Arial" panose="020B0604020202020204" pitchFamily="34" charset="0"/>
                          <a:cs typeface="Arial" panose="020B0604020202020204" pitchFamily="34" charset="0"/>
                        </a:rPr>
                        <a:t>3</a:t>
                      </a:r>
                      <a:endParaRPr lang="id-ID" dirty="0"/>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ID"/>
                    </a:p>
                  </a:txBody>
                  <a:tcPr/>
                </a:tc>
                <a:extLst>
                  <a:ext uri="{0D108BD9-81ED-4DB2-BD59-A6C34878D82A}">
                    <a16:rowId xmlns:a16="http://schemas.microsoft.com/office/drawing/2014/main" val="2000838097"/>
                  </a:ext>
                </a:extLst>
              </a:tr>
              <a:tr h="350809">
                <a:tc>
                  <a:txBody>
                    <a:bodyPr/>
                    <a:lstStyle/>
                    <a:p>
                      <a:pPr algn="l" fontAlgn="b"/>
                      <a:r>
                        <a:rPr lang="en-US" sz="1600" u="none" strike="noStrike" dirty="0">
                          <a:effectLst/>
                          <a:latin typeface="Arial" panose="020B0604020202020204" pitchFamily="34" charset="0"/>
                          <a:cs typeface="Arial" panose="020B0604020202020204" pitchFamily="34" charset="0"/>
                        </a:rPr>
                        <a:t>Smelter Lead (lead Pb) </a:t>
                      </a:r>
                      <a:endParaRPr lang="en-US"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D" sz="1600" u="none" strike="noStrike" dirty="0">
                          <a:effectLst/>
                          <a:latin typeface="Arial" panose="020B0604020202020204" pitchFamily="34" charset="0"/>
                          <a:cs typeface="Arial" panose="020B0604020202020204" pitchFamily="34" charset="0"/>
                        </a:rPr>
                        <a:t>3</a:t>
                      </a:r>
                      <a:endParaRPr lang="id-ID" dirty="0"/>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ID"/>
                    </a:p>
                  </a:txBody>
                  <a:tcPr/>
                </a:tc>
                <a:extLst>
                  <a:ext uri="{0D108BD9-81ED-4DB2-BD59-A6C34878D82A}">
                    <a16:rowId xmlns:a16="http://schemas.microsoft.com/office/drawing/2014/main" val="2910448640"/>
                  </a:ext>
                </a:extLst>
              </a:tr>
              <a:tr h="350809">
                <a:tc gridSpan="2">
                  <a:txBody>
                    <a:bodyPr/>
                    <a:lstStyle/>
                    <a:p>
                      <a:pPr algn="l" fontAlgn="b"/>
                      <a:r>
                        <a:rPr lang="en-ID" sz="1600" b="1" u="none" strike="noStrike" dirty="0">
                          <a:solidFill>
                            <a:srgbClr val="00B050"/>
                          </a:solidFill>
                          <a:effectLst/>
                          <a:latin typeface="Arial" panose="020B0604020202020204" pitchFamily="34" charset="0"/>
                          <a:cs typeface="Arial" panose="020B0604020202020204" pitchFamily="34" charset="0"/>
                        </a:rPr>
                        <a:t>Supplier </a:t>
                      </a:r>
                      <a:endParaRPr lang="en-ID" sz="1600" b="1" i="0" u="none" strike="noStrike" dirty="0">
                        <a:solidFill>
                          <a:srgbClr val="00B05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id-ID"/>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vMerge="1">
                  <a:txBody>
                    <a:bodyPr/>
                    <a:lstStyle/>
                    <a:p>
                      <a:endParaRPr lang="en-ID"/>
                    </a:p>
                  </a:txBody>
                  <a:tcPr/>
                </a:tc>
                <a:extLst>
                  <a:ext uri="{0D108BD9-81ED-4DB2-BD59-A6C34878D82A}">
                    <a16:rowId xmlns:a16="http://schemas.microsoft.com/office/drawing/2014/main" val="1491811302"/>
                  </a:ext>
                </a:extLst>
              </a:tr>
              <a:tr h="350809">
                <a:tc>
                  <a:txBody>
                    <a:bodyPr/>
                    <a:lstStyle/>
                    <a:p>
                      <a:pPr algn="l" fontAlgn="b"/>
                      <a:r>
                        <a:rPr lang="en-ID" sz="1600" u="none" strike="noStrike" dirty="0">
                          <a:effectLst/>
                          <a:latin typeface="Arial" panose="020B0604020202020204" pitchFamily="34" charset="0"/>
                          <a:cs typeface="Arial" panose="020B0604020202020204" pitchFamily="34" charset="0"/>
                        </a:rPr>
                        <a:t>Supplier Material &amp; Equipment </a:t>
                      </a:r>
                      <a:endParaRPr lang="en-ID" sz="1600" b="0"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D" sz="1600" u="none" strike="noStrike" dirty="0">
                          <a:effectLst/>
                          <a:latin typeface="Arial" panose="020B0604020202020204" pitchFamily="34" charset="0"/>
                          <a:cs typeface="Arial" panose="020B0604020202020204" pitchFamily="34" charset="0"/>
                        </a:rPr>
                        <a:t>8</a:t>
                      </a:r>
                      <a:endParaRPr lang="id-ID" dirty="0"/>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ID"/>
                    </a:p>
                  </a:txBody>
                  <a:tcPr/>
                </a:tc>
                <a:extLst>
                  <a:ext uri="{0D108BD9-81ED-4DB2-BD59-A6C34878D82A}">
                    <a16:rowId xmlns:a16="http://schemas.microsoft.com/office/drawing/2014/main" val="520969197"/>
                  </a:ext>
                </a:extLst>
              </a:tr>
              <a:tr h="350809">
                <a:tc>
                  <a:txBody>
                    <a:bodyPr/>
                    <a:lstStyle/>
                    <a:p>
                      <a:pPr algn="ctr" fontAlgn="b"/>
                      <a:r>
                        <a:rPr lang="en-ID" sz="1600" b="1" u="none" strike="noStrike" dirty="0">
                          <a:effectLst/>
                          <a:latin typeface="Arial" panose="020B0604020202020204" pitchFamily="34" charset="0"/>
                          <a:cs typeface="Arial" panose="020B0604020202020204" pitchFamily="34" charset="0"/>
                        </a:rPr>
                        <a:t>Total</a:t>
                      </a:r>
                      <a:endParaRPr lang="en-ID" sz="1600" b="1" i="0" u="none" strike="noStrike" dirty="0">
                        <a:solidFill>
                          <a:srgbClr val="000000"/>
                        </a:solidFill>
                        <a:effectLst/>
                        <a:latin typeface="Arial" panose="020B0604020202020204" pitchFamily="34" charset="0"/>
                        <a:cs typeface="Arial" panose="020B060402020202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D" sz="1600" b="1" u="none" strike="noStrike" dirty="0">
                          <a:effectLst/>
                          <a:latin typeface="Arial" panose="020B0604020202020204" pitchFamily="34" charset="0"/>
                          <a:cs typeface="Arial" panose="020B0604020202020204" pitchFamily="34" charset="0"/>
                        </a:rPr>
                        <a:t>5</a:t>
                      </a:r>
                      <a:r>
                        <a:rPr lang="id-ID" sz="1600" b="1" u="none" strike="noStrike" dirty="0">
                          <a:effectLst/>
                          <a:latin typeface="Arial" panose="020B0604020202020204" pitchFamily="34" charset="0"/>
                          <a:cs typeface="Arial" panose="020B0604020202020204" pitchFamily="34" charset="0"/>
                        </a:rPr>
                        <a:t>2</a:t>
                      </a:r>
                      <a:endParaRPr lang="id-ID" dirty="0"/>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ID"/>
                    </a:p>
                  </a:txBody>
                  <a:tcPr/>
                </a:tc>
                <a:extLst>
                  <a:ext uri="{0D108BD9-81ED-4DB2-BD59-A6C34878D82A}">
                    <a16:rowId xmlns:a16="http://schemas.microsoft.com/office/drawing/2014/main" val="1938364744"/>
                  </a:ext>
                </a:extLst>
              </a:tr>
            </a:tbl>
          </a:graphicData>
        </a:graphic>
      </p:graphicFrame>
      <p:graphicFrame>
        <p:nvGraphicFramePr>
          <p:cNvPr id="8" name="Table 7">
            <a:extLst>
              <a:ext uri="{FF2B5EF4-FFF2-40B4-BE49-F238E27FC236}">
                <a16:creationId xmlns:a16="http://schemas.microsoft.com/office/drawing/2014/main" id="{D41C8813-B83B-4F6F-A45D-F8603EF0014C}"/>
              </a:ext>
            </a:extLst>
          </p:cNvPr>
          <p:cNvGraphicFramePr>
            <a:graphicFrameLocks noGrp="1"/>
          </p:cNvGraphicFramePr>
          <p:nvPr>
            <p:extLst>
              <p:ext uri="{D42A27DB-BD31-4B8C-83A1-F6EECF244321}">
                <p14:modId xmlns:p14="http://schemas.microsoft.com/office/powerpoint/2010/main" val="943341321"/>
              </p:ext>
            </p:extLst>
          </p:nvPr>
        </p:nvGraphicFramePr>
        <p:xfrm>
          <a:off x="5688296" y="2132856"/>
          <a:ext cx="3204184" cy="4624625"/>
        </p:xfrm>
        <a:graphic>
          <a:graphicData uri="http://schemas.openxmlformats.org/drawingml/2006/table">
            <a:tbl>
              <a:tblPr>
                <a:tableStyleId>{5C22544A-7EE6-4342-B048-85BDC9FD1C3A}</a:tableStyleId>
              </a:tblPr>
              <a:tblGrid>
                <a:gridCol w="1656184">
                  <a:extLst>
                    <a:ext uri="{9D8B030D-6E8A-4147-A177-3AD203B41FA5}">
                      <a16:colId xmlns:a16="http://schemas.microsoft.com/office/drawing/2014/main" val="1067109924"/>
                    </a:ext>
                  </a:extLst>
                </a:gridCol>
                <a:gridCol w="1548000">
                  <a:extLst>
                    <a:ext uri="{9D8B030D-6E8A-4147-A177-3AD203B41FA5}">
                      <a16:colId xmlns:a16="http://schemas.microsoft.com/office/drawing/2014/main" val="4002509390"/>
                    </a:ext>
                  </a:extLst>
                </a:gridCol>
              </a:tblGrid>
              <a:tr h="385294">
                <a:tc>
                  <a:txBody>
                    <a:bodyPr/>
                    <a:lstStyle/>
                    <a:p>
                      <a:pPr algn="ctr" fontAlgn="b"/>
                      <a:r>
                        <a:rPr lang="en-ID" sz="1200" b="1" u="none" strike="noStrike" dirty="0">
                          <a:effectLst/>
                          <a:latin typeface="Arial" panose="020B0604020202020204" pitchFamily="34" charset="0"/>
                          <a:cs typeface="Arial" panose="020B0604020202020204" pitchFamily="34" charset="0"/>
                        </a:rPr>
                        <a:t>Remark</a:t>
                      </a:r>
                      <a:endParaRPr lang="id-ID" sz="1200" b="1" u="none" strike="noStrike" dirty="0">
                        <a:effectLst/>
                        <a:latin typeface="Arial" panose="020B0604020202020204" pitchFamily="34" charset="0"/>
                        <a:cs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rtl="0" fontAlgn="ctr"/>
                      <a:r>
                        <a:rPr lang="en-US" sz="1200" b="1" u="none" strike="noStrike" dirty="0">
                          <a:effectLst/>
                        </a:rPr>
                        <a:t>Installed Cap.</a:t>
                      </a:r>
                      <a:r>
                        <a:rPr lang="id-ID" sz="1200" b="1" u="none" strike="noStrike" dirty="0">
                          <a:effectLst/>
                        </a:rPr>
                        <a:t> (Ton/</a:t>
                      </a:r>
                      <a:r>
                        <a:rPr lang="en-US" sz="1200" b="1" u="none" strike="noStrike" dirty="0">
                          <a:effectLst/>
                        </a:rPr>
                        <a:t>year</a:t>
                      </a:r>
                      <a:r>
                        <a:rPr lang="id-ID" sz="1200" b="1" u="none" strike="noStrike" dirty="0">
                          <a:effectLst/>
                        </a:rPr>
                        <a:t>)</a:t>
                      </a:r>
                      <a:endParaRPr lang="id-ID" sz="1200" b="1" i="0" u="none" strike="noStrike" dirty="0">
                        <a:solidFill>
                          <a:srgbClr val="000000"/>
                        </a:solidFill>
                        <a:effectLst/>
                        <a:latin typeface="Cambria" panose="020405030504060302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extLst>
                  <a:ext uri="{0D108BD9-81ED-4DB2-BD59-A6C34878D82A}">
                    <a16:rowId xmlns:a16="http://schemas.microsoft.com/office/drawing/2014/main" val="3125373220"/>
                  </a:ext>
                </a:extLst>
              </a:tr>
              <a:tr h="351799">
                <a:tc gridSpan="2">
                  <a:txBody>
                    <a:bodyPr/>
                    <a:lstStyle/>
                    <a:p>
                      <a:pPr algn="ctr" rtl="0" fontAlgn="ctr"/>
                      <a:r>
                        <a:rPr lang="en-GB" sz="1200" u="none" strike="noStrike" dirty="0">
                          <a:effectLst/>
                        </a:rPr>
                        <a:t> Ferro Casting </a:t>
                      </a:r>
                      <a:endParaRPr lang="id-ID" sz="1200" u="none" strike="noStrike" dirty="0">
                        <a:effectLst/>
                      </a:endParaRPr>
                    </a:p>
                    <a:p>
                      <a:pPr algn="ctr" rtl="0" fontAlgn="ctr"/>
                      <a:r>
                        <a:rPr lang="en-GB" sz="1200" u="none" strike="noStrike" dirty="0">
                          <a:effectLst/>
                        </a:rPr>
                        <a:t>(Ductile, grey, </a:t>
                      </a:r>
                      <a:r>
                        <a:rPr lang="en-GB" sz="1200" u="none" strike="noStrike" dirty="0" err="1">
                          <a:effectLst/>
                        </a:rPr>
                        <a:t>maleable</a:t>
                      </a:r>
                      <a:r>
                        <a:rPr lang="en-GB" sz="1200" u="none" strike="noStrike" dirty="0">
                          <a:effectLst/>
                        </a:rPr>
                        <a:t>, steel, Stainless Steel)</a:t>
                      </a:r>
                      <a:endParaRPr lang="en-GB" sz="1200" b="1" i="0" u="none" strike="noStrike" dirty="0">
                        <a:solidFill>
                          <a:srgbClr val="000000"/>
                        </a:solidFill>
                        <a:effectLst/>
                        <a:latin typeface="Cambria" panose="020405030504060302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l" rtl="0" fontAlgn="ctr"/>
                      <a:endParaRPr lang="en-GB" sz="1100" b="1" i="0" u="none" strike="noStrike" dirty="0">
                        <a:solidFill>
                          <a:srgbClr val="000000"/>
                        </a:solidFill>
                        <a:effectLst/>
                        <a:latin typeface="Cambria" panose="020405030504060302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37784002"/>
                  </a:ext>
                </a:extLst>
              </a:tr>
              <a:tr h="256523">
                <a:tc>
                  <a:txBody>
                    <a:bodyPr/>
                    <a:lstStyle/>
                    <a:p>
                      <a:pPr algn="l" rtl="0" fontAlgn="ctr"/>
                      <a:r>
                        <a:rPr lang="id-ID" sz="1400" u="none" strike="noStrike" dirty="0">
                          <a:effectLst/>
                        </a:rPr>
                        <a:t> </a:t>
                      </a:r>
                      <a:r>
                        <a:rPr lang="en-US" sz="1400" u="none" strike="noStrike" dirty="0">
                          <a:effectLst/>
                        </a:rPr>
                        <a:t>Member</a:t>
                      </a:r>
                      <a:endParaRPr lang="id-ID" sz="1400" b="0" i="0" u="none" strike="noStrike" dirty="0">
                        <a:solidFill>
                          <a:srgbClr val="000000"/>
                        </a:solidFill>
                        <a:effectLst/>
                        <a:latin typeface="Cambria" panose="020405030504060302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1" algn="r" rtl="0" fontAlgn="ctr"/>
                      <a:r>
                        <a:rPr lang="id-ID" sz="1400" u="none" strike="noStrike" dirty="0">
                          <a:effectLst/>
                        </a:rPr>
                        <a:t>393.900</a:t>
                      </a:r>
                      <a:endParaRPr lang="id-ID" sz="1400" b="0" i="0" u="none" strike="noStrike" dirty="0">
                        <a:solidFill>
                          <a:srgbClr val="000000"/>
                        </a:solidFill>
                        <a:effectLst/>
                        <a:latin typeface="Cambria" panose="020405030504060302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37341482"/>
                  </a:ext>
                </a:extLst>
              </a:tr>
              <a:tr h="256523">
                <a:tc>
                  <a:txBody>
                    <a:bodyPr/>
                    <a:lstStyle/>
                    <a:p>
                      <a:pPr algn="l" rtl="0" fontAlgn="ctr"/>
                      <a:r>
                        <a:rPr lang="id-ID" sz="1400" u="none" strike="noStrike" dirty="0">
                          <a:effectLst/>
                        </a:rPr>
                        <a:t> </a:t>
                      </a:r>
                      <a:r>
                        <a:rPr lang="en-US" sz="1400" u="none" strike="noStrike" dirty="0">
                          <a:effectLst/>
                        </a:rPr>
                        <a:t>Non-member</a:t>
                      </a:r>
                      <a:r>
                        <a:rPr lang="id-ID" sz="1400" u="none" strike="noStrike" dirty="0">
                          <a:effectLst/>
                        </a:rPr>
                        <a:t>*</a:t>
                      </a:r>
                      <a:endParaRPr lang="id-ID" sz="1400" b="0" i="0" u="none" strike="noStrike" dirty="0">
                        <a:solidFill>
                          <a:srgbClr val="000000"/>
                        </a:solidFill>
                        <a:effectLst/>
                        <a:latin typeface="Cambria" panose="020405030504060302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1" algn="r" rtl="0" fontAlgn="ctr"/>
                      <a:r>
                        <a:rPr lang="id-ID" sz="1400" u="none" strike="noStrike" dirty="0">
                          <a:effectLst/>
                        </a:rPr>
                        <a:t>156.100</a:t>
                      </a:r>
                      <a:endParaRPr lang="id-ID" sz="1400" b="0" i="0" u="none" strike="noStrike" dirty="0">
                        <a:solidFill>
                          <a:srgbClr val="000000"/>
                        </a:solidFill>
                        <a:effectLst/>
                        <a:latin typeface="Cambria" panose="020405030504060302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21997888"/>
                  </a:ext>
                </a:extLst>
              </a:tr>
              <a:tr h="256523">
                <a:tc>
                  <a:txBody>
                    <a:bodyPr/>
                    <a:lstStyle/>
                    <a:p>
                      <a:pPr algn="ctr" rtl="0" fontAlgn="ctr"/>
                      <a:r>
                        <a:rPr lang="id-ID" sz="1400" u="none" strike="noStrike" dirty="0">
                          <a:effectLst/>
                        </a:rPr>
                        <a:t> </a:t>
                      </a:r>
                      <a:r>
                        <a:rPr lang="en-US" sz="1400" u="none" strike="noStrike" dirty="0">
                          <a:effectLst/>
                        </a:rPr>
                        <a:t>Total</a:t>
                      </a:r>
                      <a:r>
                        <a:rPr lang="id-ID" sz="1400" u="none" strike="noStrike" dirty="0">
                          <a:effectLst/>
                        </a:rPr>
                        <a:t>*</a:t>
                      </a:r>
                      <a:endParaRPr lang="id-ID" sz="1400" b="0" i="0" u="none" strike="noStrike" dirty="0">
                        <a:solidFill>
                          <a:srgbClr val="000000"/>
                        </a:solidFill>
                        <a:effectLst/>
                        <a:latin typeface="Cambria" panose="020405030504060302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lvl="1" algn="r" rtl="0" fontAlgn="ctr"/>
                      <a:r>
                        <a:rPr lang="id-ID" sz="1400" u="none" strike="noStrike" dirty="0">
                          <a:effectLst/>
                        </a:rPr>
                        <a:t>550.000</a:t>
                      </a:r>
                      <a:endParaRPr lang="id-ID" sz="1400" b="0" i="0" u="none" strike="noStrike" dirty="0">
                        <a:solidFill>
                          <a:srgbClr val="000000"/>
                        </a:solidFill>
                        <a:effectLst/>
                        <a:latin typeface="Cambria" panose="020405030504060302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7237164"/>
                  </a:ext>
                </a:extLst>
              </a:tr>
              <a:tr h="256523">
                <a:tc gridSpan="2">
                  <a:txBody>
                    <a:bodyPr/>
                    <a:lstStyle/>
                    <a:p>
                      <a:pPr algn="ctr" rtl="0" fontAlgn="ctr"/>
                      <a:r>
                        <a:rPr lang="id-ID" sz="1400" u="none" strike="noStrike" dirty="0">
                          <a:effectLst/>
                        </a:rPr>
                        <a:t> Non Ferro Casting (Alumunium)</a:t>
                      </a:r>
                      <a:endParaRPr lang="id-ID" sz="1400" b="1" i="0" u="none" strike="noStrike" dirty="0">
                        <a:solidFill>
                          <a:srgbClr val="000000"/>
                        </a:solidFill>
                        <a:effectLst/>
                        <a:latin typeface="Cambria" panose="020405030504060302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l" rtl="0" fontAlgn="ctr"/>
                      <a:endParaRPr lang="id-ID" sz="1400" b="1" i="0" u="none" strike="noStrike" dirty="0">
                        <a:solidFill>
                          <a:srgbClr val="000000"/>
                        </a:solidFill>
                        <a:effectLst/>
                        <a:latin typeface="Cambria" panose="020405030504060302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7577905"/>
                  </a:ext>
                </a:extLst>
              </a:tr>
              <a:tr h="256523">
                <a:tc>
                  <a:txBody>
                    <a:bodyPr/>
                    <a:lstStyle/>
                    <a:p>
                      <a:pPr algn="l" rtl="0" fontAlgn="ctr"/>
                      <a:r>
                        <a:rPr lang="id-ID" sz="1400" u="none" strike="noStrike" dirty="0">
                          <a:effectLst/>
                        </a:rPr>
                        <a:t> </a:t>
                      </a:r>
                      <a:r>
                        <a:rPr lang="en-US" sz="1400" u="none" strike="noStrike" dirty="0">
                          <a:effectLst/>
                        </a:rPr>
                        <a:t>Member</a:t>
                      </a:r>
                      <a:endParaRPr lang="id-ID" sz="1400" b="0" i="0" u="none" strike="noStrike" dirty="0">
                        <a:solidFill>
                          <a:srgbClr val="000000"/>
                        </a:solidFill>
                        <a:effectLst/>
                        <a:latin typeface="Cambria" panose="020405030504060302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id-ID" sz="1400" u="none" strike="noStrike" dirty="0">
                          <a:effectLst/>
                        </a:rPr>
                        <a:t>168.400</a:t>
                      </a:r>
                      <a:endParaRPr lang="id-ID" sz="1400" b="0" i="0" u="none" strike="noStrike" dirty="0">
                        <a:solidFill>
                          <a:srgbClr val="000000"/>
                        </a:solidFill>
                        <a:effectLst/>
                        <a:latin typeface="Cambria" panose="020405030504060302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21340860"/>
                  </a:ext>
                </a:extLst>
              </a:tr>
              <a:tr h="256523">
                <a:tc>
                  <a:txBody>
                    <a:bodyPr/>
                    <a:lstStyle/>
                    <a:p>
                      <a:pPr algn="l" rtl="0" fontAlgn="ctr"/>
                      <a:r>
                        <a:rPr lang="id-ID" sz="1400" u="none" strike="noStrike" dirty="0">
                          <a:effectLst/>
                        </a:rPr>
                        <a:t>  </a:t>
                      </a:r>
                      <a:r>
                        <a:rPr lang="en-US" sz="1400" u="none" strike="noStrike" dirty="0">
                          <a:effectLst/>
                        </a:rPr>
                        <a:t>Non-member</a:t>
                      </a:r>
                      <a:r>
                        <a:rPr lang="id-ID" sz="1400" u="none" strike="noStrike" dirty="0">
                          <a:effectLst/>
                        </a:rPr>
                        <a:t>*</a:t>
                      </a:r>
                      <a:endParaRPr lang="id-ID" sz="1400" b="0" i="0" u="none" strike="noStrike" dirty="0">
                        <a:solidFill>
                          <a:srgbClr val="000000"/>
                        </a:solidFill>
                        <a:effectLst/>
                        <a:latin typeface="Cambria" panose="020405030504060302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id-ID" sz="1400" u="none" strike="noStrike" dirty="0">
                          <a:effectLst/>
                        </a:rPr>
                        <a:t>81.600</a:t>
                      </a:r>
                      <a:endParaRPr lang="id-ID" sz="1400" b="0" i="0" u="none" strike="noStrike" dirty="0">
                        <a:solidFill>
                          <a:srgbClr val="000000"/>
                        </a:solidFill>
                        <a:effectLst/>
                        <a:latin typeface="Cambria" panose="020405030504060302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89454872"/>
                  </a:ext>
                </a:extLst>
              </a:tr>
              <a:tr h="272724">
                <a:tc>
                  <a:txBody>
                    <a:bodyPr/>
                    <a:lstStyle/>
                    <a:p>
                      <a:pPr algn="ctr" rtl="0" fontAlgn="ctr"/>
                      <a:r>
                        <a:rPr lang="id-ID" sz="1400" u="none" strike="noStrike" dirty="0">
                          <a:effectLst/>
                        </a:rPr>
                        <a:t> </a:t>
                      </a:r>
                      <a:r>
                        <a:rPr lang="en-US" sz="1400" u="none" strike="noStrike" dirty="0">
                          <a:effectLst/>
                        </a:rPr>
                        <a:t>Total</a:t>
                      </a:r>
                      <a:r>
                        <a:rPr lang="id-ID" sz="1400" u="none" strike="noStrike" dirty="0">
                          <a:effectLst/>
                        </a:rPr>
                        <a:t>*</a:t>
                      </a:r>
                      <a:endParaRPr lang="id-ID" sz="1400" b="0" i="0" u="none" strike="noStrike" dirty="0">
                        <a:solidFill>
                          <a:srgbClr val="000000"/>
                        </a:solidFill>
                        <a:effectLst/>
                        <a:latin typeface="Cambria" panose="020405030504060302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id-ID" sz="1400" u="none" strike="noStrike" dirty="0">
                          <a:effectLst/>
                        </a:rPr>
                        <a:t>250.000</a:t>
                      </a:r>
                      <a:endParaRPr lang="id-ID" sz="1400" b="0" i="0" u="none" strike="noStrike" dirty="0">
                        <a:solidFill>
                          <a:srgbClr val="000000"/>
                        </a:solidFill>
                        <a:effectLst/>
                        <a:latin typeface="Cambria" panose="020405030504060302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50130226"/>
                  </a:ext>
                </a:extLst>
              </a:tr>
              <a:tr h="256523">
                <a:tc gridSpan="2">
                  <a:txBody>
                    <a:bodyPr/>
                    <a:lstStyle/>
                    <a:p>
                      <a:pPr algn="ctr" rtl="0" fontAlgn="ctr"/>
                      <a:r>
                        <a:rPr lang="id-ID" sz="1400" u="none" strike="noStrike" dirty="0">
                          <a:effectLst/>
                        </a:rPr>
                        <a:t> </a:t>
                      </a:r>
                      <a:r>
                        <a:rPr lang="id-ID" sz="1400" u="none" strike="noStrike" dirty="0" err="1">
                          <a:effectLst/>
                        </a:rPr>
                        <a:t>Alumunium</a:t>
                      </a:r>
                      <a:r>
                        <a:rPr lang="id-ID" sz="1400" u="none" strike="noStrike" dirty="0">
                          <a:effectLst/>
                        </a:rPr>
                        <a:t> </a:t>
                      </a:r>
                      <a:r>
                        <a:rPr lang="en-US" sz="1400" u="none" strike="noStrike" dirty="0">
                          <a:effectLst/>
                        </a:rPr>
                        <a:t>Alloy</a:t>
                      </a:r>
                      <a:r>
                        <a:rPr lang="id-ID" sz="1400" u="none" strike="noStrike" dirty="0">
                          <a:effectLst/>
                        </a:rPr>
                        <a:t> (Ingot AL)</a:t>
                      </a:r>
                      <a:endParaRPr lang="id-ID" sz="1400" b="1" i="0" u="none" strike="noStrike" dirty="0">
                        <a:solidFill>
                          <a:srgbClr val="000000"/>
                        </a:solidFill>
                        <a:effectLst/>
                        <a:latin typeface="Cambria" panose="020405030504060302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l" rtl="0" fontAlgn="ctr"/>
                      <a:endParaRPr lang="id-ID" sz="1400" b="1" i="0" u="none" strike="noStrike" dirty="0">
                        <a:solidFill>
                          <a:srgbClr val="000000"/>
                        </a:solidFill>
                        <a:effectLst/>
                        <a:latin typeface="Cambria" panose="020405030504060302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59906312"/>
                  </a:ext>
                </a:extLst>
              </a:tr>
              <a:tr h="256523">
                <a:tc>
                  <a:txBody>
                    <a:bodyPr/>
                    <a:lstStyle/>
                    <a:p>
                      <a:pPr algn="l" rtl="0" fontAlgn="ctr"/>
                      <a:r>
                        <a:rPr lang="id-ID" sz="1400" u="none" strike="noStrike" dirty="0">
                          <a:effectLst/>
                        </a:rPr>
                        <a:t> </a:t>
                      </a:r>
                      <a:r>
                        <a:rPr lang="en-US" sz="1400" u="none" strike="noStrike" dirty="0">
                          <a:effectLst/>
                        </a:rPr>
                        <a:t>Member</a:t>
                      </a:r>
                      <a:endParaRPr lang="id-ID" sz="1400" b="0" i="0" u="none" strike="noStrike" dirty="0">
                        <a:solidFill>
                          <a:srgbClr val="000000"/>
                        </a:solidFill>
                        <a:effectLst/>
                        <a:latin typeface="Cambria" panose="020405030504060302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id-ID" sz="1400" u="none" strike="noStrike" dirty="0">
                          <a:effectLst/>
                        </a:rPr>
                        <a:t>298.000</a:t>
                      </a:r>
                      <a:endParaRPr lang="id-ID" sz="1400" b="0" i="0" u="none" strike="noStrike" dirty="0">
                        <a:solidFill>
                          <a:srgbClr val="000000"/>
                        </a:solidFill>
                        <a:effectLst/>
                        <a:latin typeface="Cambria" panose="020405030504060302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45840448"/>
                  </a:ext>
                </a:extLst>
              </a:tr>
              <a:tr h="256523">
                <a:tc>
                  <a:txBody>
                    <a:bodyPr/>
                    <a:lstStyle/>
                    <a:p>
                      <a:pPr algn="l" rtl="0" fontAlgn="ctr"/>
                      <a:r>
                        <a:rPr lang="id-ID" sz="1400" u="none" strike="noStrike" dirty="0">
                          <a:effectLst/>
                        </a:rPr>
                        <a:t> </a:t>
                      </a:r>
                      <a:r>
                        <a:rPr lang="en-US" sz="1400" u="none" strike="noStrike" dirty="0">
                          <a:effectLst/>
                        </a:rPr>
                        <a:t>Non-member</a:t>
                      </a:r>
                      <a:r>
                        <a:rPr lang="id-ID" sz="1400" u="none" strike="noStrike" dirty="0">
                          <a:effectLst/>
                        </a:rPr>
                        <a:t>*</a:t>
                      </a:r>
                      <a:endParaRPr lang="id-ID" sz="1400" b="0" i="0" u="none" strike="noStrike" dirty="0">
                        <a:solidFill>
                          <a:srgbClr val="000000"/>
                        </a:solidFill>
                        <a:effectLst/>
                        <a:latin typeface="Cambria" panose="020405030504060302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id-ID" sz="1400" u="none" strike="noStrike" dirty="0">
                          <a:effectLst/>
                        </a:rPr>
                        <a:t>202.000</a:t>
                      </a:r>
                      <a:endParaRPr lang="id-ID" sz="1400" b="0" i="0" u="none" strike="noStrike" dirty="0">
                        <a:solidFill>
                          <a:srgbClr val="000000"/>
                        </a:solidFill>
                        <a:effectLst/>
                        <a:latin typeface="Cambria" panose="020405030504060302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88618897"/>
                  </a:ext>
                </a:extLst>
              </a:tr>
              <a:tr h="256523">
                <a:tc>
                  <a:txBody>
                    <a:bodyPr/>
                    <a:lstStyle/>
                    <a:p>
                      <a:pPr algn="ctr" rtl="0" fontAlgn="ctr"/>
                      <a:r>
                        <a:rPr lang="en-US" sz="1400" u="none" strike="noStrike" dirty="0">
                          <a:effectLst/>
                        </a:rPr>
                        <a:t>Total</a:t>
                      </a:r>
                      <a:r>
                        <a:rPr lang="id-ID" sz="1400" u="none" strike="noStrike" dirty="0">
                          <a:effectLst/>
                        </a:rPr>
                        <a:t>*</a:t>
                      </a:r>
                      <a:endParaRPr lang="id-ID" sz="1400" b="0" i="0" u="none" strike="noStrike" dirty="0">
                        <a:solidFill>
                          <a:srgbClr val="000000"/>
                        </a:solidFill>
                        <a:effectLst/>
                        <a:latin typeface="Cambria" panose="020405030504060302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id-ID" sz="1400" u="none" strike="noStrike" dirty="0">
                          <a:effectLst/>
                        </a:rPr>
                        <a:t>500.000</a:t>
                      </a:r>
                      <a:endParaRPr lang="id-ID" sz="1400" b="0" i="0" u="none" strike="noStrike" dirty="0">
                        <a:solidFill>
                          <a:srgbClr val="000000"/>
                        </a:solidFill>
                        <a:effectLst/>
                        <a:latin typeface="Cambria" panose="020405030504060302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92732999"/>
                  </a:ext>
                </a:extLst>
              </a:tr>
              <a:tr h="256523">
                <a:tc gridSpan="2">
                  <a:txBody>
                    <a:bodyPr/>
                    <a:lstStyle/>
                    <a:p>
                      <a:pPr algn="ctr" rtl="0" fontAlgn="ctr"/>
                      <a:r>
                        <a:rPr lang="id-ID" sz="1400" u="none" strike="noStrike" dirty="0">
                          <a:effectLst/>
                        </a:rPr>
                        <a:t> Lead Ingot (Pb)</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l" rtl="0" fontAlgn="ctr"/>
                      <a:r>
                        <a:rPr lang="id-ID" sz="1400" u="none" strike="noStrike" dirty="0">
                          <a:effectLst/>
                        </a:rPr>
                        <a:t> </a:t>
                      </a:r>
                      <a:endParaRPr lang="id-ID" sz="1400" b="1" i="0" u="none" strike="noStrike" dirty="0">
                        <a:solidFill>
                          <a:srgbClr val="000000"/>
                        </a:solidFill>
                        <a:effectLst/>
                        <a:latin typeface="Cambria" panose="020405030504060302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47416074"/>
                  </a:ext>
                </a:extLst>
              </a:tr>
              <a:tr h="256523">
                <a:tc>
                  <a:txBody>
                    <a:bodyPr/>
                    <a:lstStyle/>
                    <a:p>
                      <a:pPr algn="l" rtl="0" fontAlgn="ctr"/>
                      <a:r>
                        <a:rPr lang="id-ID" sz="1400" u="none" strike="noStrike" dirty="0">
                          <a:effectLst/>
                        </a:rPr>
                        <a:t> </a:t>
                      </a:r>
                      <a:r>
                        <a:rPr lang="en-US" sz="1400" u="none" strike="noStrike" dirty="0">
                          <a:effectLst/>
                        </a:rPr>
                        <a:t>Member</a:t>
                      </a:r>
                      <a:endParaRPr lang="id-ID" sz="1400" b="0" i="0" u="none" strike="noStrike" dirty="0">
                        <a:solidFill>
                          <a:srgbClr val="000000"/>
                        </a:solidFill>
                        <a:effectLst/>
                        <a:latin typeface="Cambria" panose="020405030504060302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id-ID" sz="1400" u="none" strike="noStrike" dirty="0">
                          <a:effectLst/>
                        </a:rPr>
                        <a:t>99.000</a:t>
                      </a:r>
                      <a:endParaRPr lang="id-ID" sz="1400" b="0" i="0" u="none" strike="noStrike" dirty="0">
                        <a:solidFill>
                          <a:srgbClr val="000000"/>
                        </a:solidFill>
                        <a:effectLst/>
                        <a:latin typeface="Cambria" panose="020405030504060302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52616307"/>
                  </a:ext>
                </a:extLst>
              </a:tr>
              <a:tr h="256523">
                <a:tc>
                  <a:txBody>
                    <a:bodyPr/>
                    <a:lstStyle/>
                    <a:p>
                      <a:pPr algn="l" rtl="0" fontAlgn="ctr"/>
                      <a:r>
                        <a:rPr lang="id-ID" sz="1400" u="none" strike="noStrike" dirty="0">
                          <a:effectLst/>
                        </a:rPr>
                        <a:t>  </a:t>
                      </a:r>
                      <a:r>
                        <a:rPr lang="en-US" sz="1400" u="none" strike="noStrike" dirty="0">
                          <a:effectLst/>
                        </a:rPr>
                        <a:t>Non-member</a:t>
                      </a:r>
                      <a:r>
                        <a:rPr lang="id-ID" sz="1400" u="none" strike="noStrike" dirty="0">
                          <a:effectLst/>
                        </a:rPr>
                        <a:t> *</a:t>
                      </a:r>
                      <a:endParaRPr lang="id-ID" sz="1400" b="0" i="0" u="none" strike="noStrike" dirty="0">
                        <a:solidFill>
                          <a:srgbClr val="000000"/>
                        </a:solidFill>
                        <a:effectLst/>
                        <a:latin typeface="Cambria" panose="020405030504060302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id-ID" sz="1400" u="none" strike="noStrike" dirty="0">
                          <a:effectLst/>
                        </a:rPr>
                        <a:t>50.000</a:t>
                      </a:r>
                      <a:endParaRPr lang="id-ID" sz="1400" b="0" i="0" u="none" strike="noStrike" dirty="0">
                        <a:solidFill>
                          <a:srgbClr val="000000"/>
                        </a:solidFill>
                        <a:effectLst/>
                        <a:latin typeface="Cambria" panose="020405030504060302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86433086"/>
                  </a:ext>
                </a:extLst>
              </a:tr>
              <a:tr h="256523">
                <a:tc>
                  <a:txBody>
                    <a:bodyPr/>
                    <a:lstStyle/>
                    <a:p>
                      <a:pPr algn="ctr" rtl="0" fontAlgn="ctr"/>
                      <a:r>
                        <a:rPr lang="en-US" sz="1400" u="none" strike="noStrike" dirty="0">
                          <a:effectLst/>
                        </a:rPr>
                        <a:t>Total</a:t>
                      </a:r>
                      <a:r>
                        <a:rPr lang="id-ID" sz="1400" u="none" strike="noStrike" dirty="0">
                          <a:effectLst/>
                        </a:rPr>
                        <a:t>*</a:t>
                      </a:r>
                      <a:endParaRPr lang="id-ID" sz="1400" b="0" i="0" u="none" strike="noStrike" dirty="0">
                        <a:solidFill>
                          <a:srgbClr val="000000"/>
                        </a:solidFill>
                        <a:effectLst/>
                        <a:latin typeface="Cambria" panose="020405030504060302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r" rtl="0" fontAlgn="ctr"/>
                      <a:r>
                        <a:rPr lang="id-ID" sz="1400" u="none" strike="noStrike" dirty="0">
                          <a:effectLst/>
                        </a:rPr>
                        <a:t>149.000</a:t>
                      </a:r>
                      <a:endParaRPr lang="id-ID" sz="1400" b="0" i="0" u="none" strike="noStrike" dirty="0">
                        <a:solidFill>
                          <a:srgbClr val="000000"/>
                        </a:solidFill>
                        <a:effectLst/>
                        <a:latin typeface="Cambria" panose="020405030504060302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51100345"/>
                  </a:ext>
                </a:extLst>
              </a:tr>
            </a:tbl>
          </a:graphicData>
        </a:graphic>
      </p:graphicFrame>
      <p:sp>
        <p:nvSpPr>
          <p:cNvPr id="10" name="Title 1">
            <a:extLst>
              <a:ext uri="{FF2B5EF4-FFF2-40B4-BE49-F238E27FC236}">
                <a16:creationId xmlns:a16="http://schemas.microsoft.com/office/drawing/2014/main" id="{DEBD6AA0-B00E-4DD2-8A27-2376D3A9CC76}"/>
              </a:ext>
            </a:extLst>
          </p:cNvPr>
          <p:cNvSpPr>
            <a:spLocks noGrp="1"/>
          </p:cNvSpPr>
          <p:nvPr>
            <p:ph type="title"/>
          </p:nvPr>
        </p:nvSpPr>
        <p:spPr>
          <a:xfrm>
            <a:off x="86816" y="44624"/>
            <a:ext cx="8229600" cy="634082"/>
          </a:xfrm>
        </p:spPr>
        <p:txBody>
          <a:bodyPr/>
          <a:lstStyle/>
          <a:p>
            <a:pPr algn="l"/>
            <a:r>
              <a:rPr lang="en-GB" sz="2800" b="1" dirty="0">
                <a:cs typeface="Arial" panose="020B0604020202020204" pitchFamily="34" charset="0"/>
              </a:rPr>
              <a:t>1. APLINDO</a:t>
            </a:r>
          </a:p>
        </p:txBody>
      </p:sp>
      <p:sp>
        <p:nvSpPr>
          <p:cNvPr id="11" name="Subtitle 4">
            <a:extLst>
              <a:ext uri="{FF2B5EF4-FFF2-40B4-BE49-F238E27FC236}">
                <a16:creationId xmlns:a16="http://schemas.microsoft.com/office/drawing/2014/main" id="{11CC5D41-751B-4F09-AA7D-BA467AB0016B}"/>
              </a:ext>
            </a:extLst>
          </p:cNvPr>
          <p:cNvSpPr txBox="1">
            <a:spLocks/>
          </p:cNvSpPr>
          <p:nvPr/>
        </p:nvSpPr>
        <p:spPr>
          <a:xfrm>
            <a:off x="63823" y="1772015"/>
            <a:ext cx="2312105" cy="360841"/>
          </a:xfrm>
          <a:prstGeom prst="rect">
            <a:avLst/>
          </a:prstGeom>
        </p:spPr>
        <p:txBody>
          <a:bodyPr/>
          <a:lstStyle/>
          <a:p>
            <a:pPr algn="just" eaLnBrk="0" hangingPunct="0">
              <a:spcBef>
                <a:spcPct val="20000"/>
              </a:spcBef>
              <a:defRPr/>
            </a:pPr>
            <a:r>
              <a:rPr lang="en-GB" dirty="0">
                <a:latin typeface="Arial" pitchFamily="34" charset="0"/>
                <a:cs typeface="Arial" pitchFamily="34" charset="0"/>
              </a:rPr>
              <a:t>Detail of member</a:t>
            </a:r>
            <a:endParaRPr lang="en-US" dirty="0">
              <a:latin typeface="Arial" pitchFamily="34" charset="0"/>
              <a:cs typeface="Arial" pitchFamily="34" charset="0"/>
            </a:endParaRPr>
          </a:p>
        </p:txBody>
      </p:sp>
    </p:spTree>
    <p:extLst>
      <p:ext uri="{BB962C8B-B14F-4D97-AF65-F5344CB8AC3E}">
        <p14:creationId xmlns:p14="http://schemas.microsoft.com/office/powerpoint/2010/main" val="12416231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9CC4F4EF-8195-4CFC-A6DD-45B1BA457E46}" type="slidenum">
              <a:rPr lang="en-US" smtClean="0"/>
              <a:pPr>
                <a:defRPr/>
              </a:pPr>
              <a:t>20</a:t>
            </a:fld>
            <a:endParaRPr lang="en-US" dirty="0"/>
          </a:p>
        </p:txBody>
      </p:sp>
      <p:sp>
        <p:nvSpPr>
          <p:cNvPr id="3" name="Rectangle 2"/>
          <p:cNvSpPr/>
          <p:nvPr/>
        </p:nvSpPr>
        <p:spPr>
          <a:xfrm>
            <a:off x="2741915" y="2852936"/>
            <a:ext cx="3660169" cy="923330"/>
          </a:xfrm>
          <a:prstGeom prst="rect">
            <a:avLst/>
          </a:prstGeom>
          <a:noFill/>
        </p:spPr>
        <p:txBody>
          <a:bodyPr wrap="none" lIns="91440" tIns="45720" rIns="91440" bIns="45720">
            <a:spAutoFit/>
          </a:bodyPr>
          <a:lstStyle/>
          <a:p>
            <a:pPr algn="ctr"/>
            <a:r>
              <a:rPr lang="id-ID"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T</a:t>
            </a: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hank You</a:t>
            </a:r>
          </a:p>
        </p:txBody>
      </p:sp>
      <p:sp>
        <p:nvSpPr>
          <p:cNvPr id="5" name="TextBox 4">
            <a:extLst>
              <a:ext uri="{FF2B5EF4-FFF2-40B4-BE49-F238E27FC236}">
                <a16:creationId xmlns:a16="http://schemas.microsoft.com/office/drawing/2014/main" id="{07877D32-0E31-415D-8436-76EBEA851145}"/>
              </a:ext>
            </a:extLst>
          </p:cNvPr>
          <p:cNvSpPr txBox="1"/>
          <p:nvPr/>
        </p:nvSpPr>
        <p:spPr>
          <a:xfrm>
            <a:off x="2164165" y="5414333"/>
            <a:ext cx="4761240" cy="954107"/>
          </a:xfrm>
          <a:prstGeom prst="rect">
            <a:avLst/>
          </a:prstGeom>
          <a:noFill/>
        </p:spPr>
        <p:txBody>
          <a:bodyPr wrap="none" rtlCol="0">
            <a:spAutoFit/>
          </a:bodyPr>
          <a:lstStyle/>
          <a:p>
            <a:pPr algn="ctr"/>
            <a:r>
              <a:rPr lang="en-GB" sz="1400" b="1" dirty="0" err="1"/>
              <a:t>Sekretariat</a:t>
            </a:r>
            <a:r>
              <a:rPr lang="en-GB" sz="1400" b="1" dirty="0"/>
              <a:t> :</a:t>
            </a:r>
          </a:p>
          <a:p>
            <a:pPr algn="ctr"/>
            <a:r>
              <a:rPr lang="en-GB" sz="1400" b="1" dirty="0" err="1"/>
              <a:t>Komp.Perkantoran</a:t>
            </a:r>
            <a:r>
              <a:rPr lang="en-GB" sz="1400" b="1" dirty="0"/>
              <a:t> </a:t>
            </a:r>
            <a:r>
              <a:rPr lang="en-GB" sz="1400" b="1" dirty="0" err="1"/>
              <a:t>Graha</a:t>
            </a:r>
            <a:r>
              <a:rPr lang="en-GB" sz="1400" b="1" dirty="0"/>
              <a:t> </a:t>
            </a:r>
            <a:r>
              <a:rPr lang="en-GB" sz="1400" b="1" dirty="0" err="1"/>
              <a:t>Kencana</a:t>
            </a:r>
            <a:r>
              <a:rPr lang="en-GB" sz="1400" b="1" dirty="0"/>
              <a:t> Blok GK </a:t>
            </a:r>
            <a:r>
              <a:rPr lang="en-GB" sz="1400" b="1" dirty="0" err="1"/>
              <a:t>Lantai</a:t>
            </a:r>
            <a:r>
              <a:rPr lang="en-GB" sz="1400" b="1" dirty="0"/>
              <a:t> 6C</a:t>
            </a:r>
          </a:p>
          <a:p>
            <a:pPr algn="ctr"/>
            <a:r>
              <a:rPr lang="en-GB" sz="1400" b="1" dirty="0"/>
              <a:t>Jl. Raya </a:t>
            </a:r>
            <a:r>
              <a:rPr lang="en-GB" sz="1400" b="1" dirty="0" err="1"/>
              <a:t>Pejuangan</a:t>
            </a:r>
            <a:r>
              <a:rPr lang="en-GB" sz="1400" b="1" dirty="0"/>
              <a:t> No.66 </a:t>
            </a:r>
            <a:r>
              <a:rPr lang="en-GB" sz="1400" b="1" dirty="0" err="1"/>
              <a:t>Kebon</a:t>
            </a:r>
            <a:r>
              <a:rPr lang="en-GB" sz="1400" b="1" dirty="0"/>
              <a:t> </a:t>
            </a:r>
            <a:r>
              <a:rPr lang="en-GB" sz="1400" b="1" dirty="0" err="1"/>
              <a:t>Jeruk</a:t>
            </a:r>
            <a:r>
              <a:rPr lang="en-GB" sz="1400" b="1" dirty="0"/>
              <a:t> Jakarta Barat</a:t>
            </a:r>
          </a:p>
          <a:p>
            <a:pPr algn="ctr"/>
            <a:r>
              <a:rPr lang="en-GB" sz="1400" b="1" dirty="0"/>
              <a:t>Telp.021.5359050 email : aplindo71@gmail.com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6F900-9505-402B-841D-2F9CFE62356E}"/>
              </a:ext>
            </a:extLst>
          </p:cNvPr>
          <p:cNvSpPr>
            <a:spLocks noGrp="1"/>
          </p:cNvSpPr>
          <p:nvPr>
            <p:ph type="title"/>
          </p:nvPr>
        </p:nvSpPr>
        <p:spPr>
          <a:xfrm>
            <a:off x="0" y="0"/>
            <a:ext cx="8229600" cy="634082"/>
          </a:xfrm>
        </p:spPr>
        <p:txBody>
          <a:bodyPr/>
          <a:lstStyle/>
          <a:p>
            <a:pPr algn="l"/>
            <a:r>
              <a:rPr lang="en-GB" sz="2800" b="1" dirty="0">
                <a:cs typeface="Arial" panose="020B0604020202020204" pitchFamily="34" charset="0"/>
              </a:rPr>
              <a:t>1.1. APLINDO’s Member</a:t>
            </a:r>
          </a:p>
        </p:txBody>
      </p:sp>
      <p:sp>
        <p:nvSpPr>
          <p:cNvPr id="3" name="Slide Number Placeholder 2">
            <a:extLst>
              <a:ext uri="{FF2B5EF4-FFF2-40B4-BE49-F238E27FC236}">
                <a16:creationId xmlns:a16="http://schemas.microsoft.com/office/drawing/2014/main" id="{6E8DF995-7950-4308-B43F-F80AC6AA592B}"/>
              </a:ext>
            </a:extLst>
          </p:cNvPr>
          <p:cNvSpPr>
            <a:spLocks noGrp="1"/>
          </p:cNvSpPr>
          <p:nvPr>
            <p:ph type="sldNum" sz="quarter" idx="12"/>
          </p:nvPr>
        </p:nvSpPr>
        <p:spPr/>
        <p:txBody>
          <a:bodyPr/>
          <a:lstStyle/>
          <a:p>
            <a:pPr>
              <a:defRPr/>
            </a:pPr>
            <a:fld id="{7E3B8915-3B53-4C93-8C3B-E504BC8E1139}" type="slidenum">
              <a:rPr lang="en-US" smtClean="0"/>
              <a:pPr>
                <a:defRPr/>
              </a:pPr>
              <a:t>3</a:t>
            </a:fld>
            <a:endParaRPr lang="en-US"/>
          </a:p>
        </p:txBody>
      </p:sp>
      <p:pic>
        <p:nvPicPr>
          <p:cNvPr id="5" name="Picture 4">
            <a:extLst>
              <a:ext uri="{FF2B5EF4-FFF2-40B4-BE49-F238E27FC236}">
                <a16:creationId xmlns:a16="http://schemas.microsoft.com/office/drawing/2014/main" id="{C14F9E75-C1BD-43B5-A81F-D39724EF4EFC}"/>
              </a:ext>
            </a:extLst>
          </p:cNvPr>
          <p:cNvPicPr>
            <a:picLocks noChangeAspect="1"/>
          </p:cNvPicPr>
          <p:nvPr/>
        </p:nvPicPr>
        <p:blipFill rotWithShape="1">
          <a:blip r:embed="rId2"/>
          <a:srcRect l="27162" t="32120" r="10000" b="10781"/>
          <a:stretch/>
        </p:blipFill>
        <p:spPr>
          <a:xfrm>
            <a:off x="107504" y="875633"/>
            <a:ext cx="8928992" cy="4752528"/>
          </a:xfrm>
          <a:prstGeom prst="rect">
            <a:avLst/>
          </a:prstGeom>
        </p:spPr>
      </p:pic>
      <p:sp>
        <p:nvSpPr>
          <p:cNvPr id="4" name="Rectangle 3">
            <a:extLst>
              <a:ext uri="{FF2B5EF4-FFF2-40B4-BE49-F238E27FC236}">
                <a16:creationId xmlns:a16="http://schemas.microsoft.com/office/drawing/2014/main" id="{7DA8AFA5-7769-4350-A7F4-9FA2DF9443C4}"/>
              </a:ext>
            </a:extLst>
          </p:cNvPr>
          <p:cNvSpPr/>
          <p:nvPr/>
        </p:nvSpPr>
        <p:spPr bwMode="auto">
          <a:xfrm>
            <a:off x="1115616" y="947641"/>
            <a:ext cx="1296144" cy="1008112"/>
          </a:xfrm>
          <a:prstGeom prst="rect">
            <a:avLst/>
          </a:prstGeom>
          <a:noFill/>
          <a:ln w="22225">
            <a:solidFill>
              <a:srgbClr val="0000FF"/>
            </a:solidFill>
            <a:miter lim="800000"/>
            <a:headEnd/>
            <a:tailEnd/>
          </a:ln>
        </p:spPr>
        <p:txBody>
          <a:bodyPr rtlCol="0" anchor="ctr"/>
          <a:lstStyle/>
          <a:p>
            <a:pPr algn="l">
              <a:lnSpc>
                <a:spcPct val="100000"/>
              </a:lnSpc>
              <a:spcBef>
                <a:spcPct val="0"/>
              </a:spcBef>
            </a:pPr>
            <a:endParaRPr lang="en-US" sz="1400">
              <a:cs typeface="Arial" charset="0"/>
            </a:endParaRPr>
          </a:p>
        </p:txBody>
      </p:sp>
      <p:sp>
        <p:nvSpPr>
          <p:cNvPr id="6" name="Rectangle 5">
            <a:extLst>
              <a:ext uri="{FF2B5EF4-FFF2-40B4-BE49-F238E27FC236}">
                <a16:creationId xmlns:a16="http://schemas.microsoft.com/office/drawing/2014/main" id="{18776399-4F8B-4D54-8FFF-48D91BD316E8}"/>
              </a:ext>
            </a:extLst>
          </p:cNvPr>
          <p:cNvSpPr/>
          <p:nvPr/>
        </p:nvSpPr>
        <p:spPr bwMode="auto">
          <a:xfrm>
            <a:off x="395536" y="3395913"/>
            <a:ext cx="2016224" cy="1008112"/>
          </a:xfrm>
          <a:prstGeom prst="rect">
            <a:avLst/>
          </a:prstGeom>
          <a:noFill/>
          <a:ln w="22225">
            <a:solidFill>
              <a:srgbClr val="0000FF"/>
            </a:solidFill>
            <a:miter lim="800000"/>
            <a:headEnd/>
            <a:tailEnd/>
          </a:ln>
        </p:spPr>
        <p:txBody>
          <a:bodyPr rtlCol="0" anchor="ctr"/>
          <a:lstStyle/>
          <a:p>
            <a:pPr algn="l">
              <a:lnSpc>
                <a:spcPct val="100000"/>
              </a:lnSpc>
              <a:spcBef>
                <a:spcPct val="0"/>
              </a:spcBef>
            </a:pPr>
            <a:endParaRPr lang="en-US" sz="1400">
              <a:cs typeface="Arial" charset="0"/>
            </a:endParaRPr>
          </a:p>
        </p:txBody>
      </p:sp>
      <p:sp>
        <p:nvSpPr>
          <p:cNvPr id="7" name="Rectangle 6">
            <a:extLst>
              <a:ext uri="{FF2B5EF4-FFF2-40B4-BE49-F238E27FC236}">
                <a16:creationId xmlns:a16="http://schemas.microsoft.com/office/drawing/2014/main" id="{79A2ADA2-BF5E-424F-AA15-EB4F6F6471ED}"/>
              </a:ext>
            </a:extLst>
          </p:cNvPr>
          <p:cNvSpPr/>
          <p:nvPr/>
        </p:nvSpPr>
        <p:spPr bwMode="auto">
          <a:xfrm>
            <a:off x="2712492" y="3107881"/>
            <a:ext cx="1499468" cy="792088"/>
          </a:xfrm>
          <a:prstGeom prst="rect">
            <a:avLst/>
          </a:prstGeom>
          <a:noFill/>
          <a:ln w="22225">
            <a:solidFill>
              <a:srgbClr val="0000FF"/>
            </a:solidFill>
            <a:miter lim="800000"/>
            <a:headEnd/>
            <a:tailEnd/>
          </a:ln>
        </p:spPr>
        <p:txBody>
          <a:bodyPr rtlCol="0" anchor="ctr"/>
          <a:lstStyle/>
          <a:p>
            <a:pPr algn="l">
              <a:lnSpc>
                <a:spcPct val="100000"/>
              </a:lnSpc>
              <a:spcBef>
                <a:spcPct val="0"/>
              </a:spcBef>
            </a:pPr>
            <a:endParaRPr lang="en-US" sz="1400">
              <a:cs typeface="Arial" charset="0"/>
            </a:endParaRPr>
          </a:p>
        </p:txBody>
      </p:sp>
      <p:sp>
        <p:nvSpPr>
          <p:cNvPr id="9" name="Rectangle 8">
            <a:extLst>
              <a:ext uri="{FF2B5EF4-FFF2-40B4-BE49-F238E27FC236}">
                <a16:creationId xmlns:a16="http://schemas.microsoft.com/office/drawing/2014/main" id="{64ADA450-27E4-4CF1-8B4F-DFD1784C66BD}"/>
              </a:ext>
            </a:extLst>
          </p:cNvPr>
          <p:cNvSpPr/>
          <p:nvPr/>
        </p:nvSpPr>
        <p:spPr bwMode="auto">
          <a:xfrm>
            <a:off x="4283968" y="3652195"/>
            <a:ext cx="1584176" cy="936104"/>
          </a:xfrm>
          <a:prstGeom prst="rect">
            <a:avLst/>
          </a:prstGeom>
          <a:noFill/>
          <a:ln w="22225">
            <a:solidFill>
              <a:srgbClr val="0000FF"/>
            </a:solidFill>
            <a:miter lim="800000"/>
            <a:headEnd/>
            <a:tailEnd/>
          </a:ln>
        </p:spPr>
        <p:txBody>
          <a:bodyPr rtlCol="0" anchor="ctr"/>
          <a:lstStyle/>
          <a:p>
            <a:pPr algn="l">
              <a:lnSpc>
                <a:spcPct val="100000"/>
              </a:lnSpc>
              <a:spcBef>
                <a:spcPct val="0"/>
              </a:spcBef>
            </a:pPr>
            <a:endParaRPr lang="en-US" sz="1400">
              <a:cs typeface="Arial" charset="0"/>
            </a:endParaRPr>
          </a:p>
        </p:txBody>
      </p:sp>
      <p:sp>
        <p:nvSpPr>
          <p:cNvPr id="10" name="Rectangle 9">
            <a:extLst>
              <a:ext uri="{FF2B5EF4-FFF2-40B4-BE49-F238E27FC236}">
                <a16:creationId xmlns:a16="http://schemas.microsoft.com/office/drawing/2014/main" id="{8B73D5DB-8338-4B97-960A-FF0426D7C17E}"/>
              </a:ext>
            </a:extLst>
          </p:cNvPr>
          <p:cNvSpPr/>
          <p:nvPr/>
        </p:nvSpPr>
        <p:spPr bwMode="auto">
          <a:xfrm>
            <a:off x="3085232" y="4862936"/>
            <a:ext cx="1584176" cy="709897"/>
          </a:xfrm>
          <a:prstGeom prst="rect">
            <a:avLst/>
          </a:prstGeom>
          <a:noFill/>
          <a:ln w="22225">
            <a:solidFill>
              <a:srgbClr val="0000FF"/>
            </a:solidFill>
            <a:miter lim="800000"/>
            <a:headEnd/>
            <a:tailEnd/>
          </a:ln>
        </p:spPr>
        <p:txBody>
          <a:bodyPr rtlCol="0" anchor="ctr"/>
          <a:lstStyle/>
          <a:p>
            <a:pPr algn="l">
              <a:lnSpc>
                <a:spcPct val="100000"/>
              </a:lnSpc>
              <a:spcBef>
                <a:spcPct val="0"/>
              </a:spcBef>
            </a:pPr>
            <a:endParaRPr lang="en-US" sz="1400">
              <a:cs typeface="Arial" charset="0"/>
            </a:endParaRPr>
          </a:p>
        </p:txBody>
      </p:sp>
      <p:sp>
        <p:nvSpPr>
          <p:cNvPr id="11" name="Rectangle 10">
            <a:extLst>
              <a:ext uri="{FF2B5EF4-FFF2-40B4-BE49-F238E27FC236}">
                <a16:creationId xmlns:a16="http://schemas.microsoft.com/office/drawing/2014/main" id="{2C60292D-CC1D-4A04-A081-E9115788C192}"/>
              </a:ext>
            </a:extLst>
          </p:cNvPr>
          <p:cNvSpPr/>
          <p:nvPr/>
        </p:nvSpPr>
        <p:spPr bwMode="auto">
          <a:xfrm>
            <a:off x="1043608" y="4566085"/>
            <a:ext cx="1597992" cy="1062076"/>
          </a:xfrm>
          <a:prstGeom prst="rect">
            <a:avLst/>
          </a:prstGeom>
          <a:noFill/>
          <a:ln w="22225">
            <a:solidFill>
              <a:srgbClr val="0000FF"/>
            </a:solidFill>
            <a:miter lim="800000"/>
            <a:headEnd/>
            <a:tailEnd/>
          </a:ln>
        </p:spPr>
        <p:txBody>
          <a:bodyPr rtlCol="0" anchor="ctr"/>
          <a:lstStyle/>
          <a:p>
            <a:pPr algn="l">
              <a:lnSpc>
                <a:spcPct val="100000"/>
              </a:lnSpc>
              <a:spcBef>
                <a:spcPct val="0"/>
              </a:spcBef>
            </a:pPr>
            <a:endParaRPr lang="en-US" sz="1400">
              <a:cs typeface="Arial" charset="0"/>
            </a:endParaRPr>
          </a:p>
        </p:txBody>
      </p:sp>
      <p:sp>
        <p:nvSpPr>
          <p:cNvPr id="12" name="Subtitle 4">
            <a:extLst>
              <a:ext uri="{FF2B5EF4-FFF2-40B4-BE49-F238E27FC236}">
                <a16:creationId xmlns:a16="http://schemas.microsoft.com/office/drawing/2014/main" id="{2AB9130D-99C1-4204-98F3-873F249B6637}"/>
              </a:ext>
            </a:extLst>
          </p:cNvPr>
          <p:cNvSpPr txBox="1">
            <a:spLocks/>
          </p:cNvSpPr>
          <p:nvPr/>
        </p:nvSpPr>
        <p:spPr>
          <a:xfrm>
            <a:off x="99655" y="5661248"/>
            <a:ext cx="8864833" cy="1086552"/>
          </a:xfrm>
          <a:prstGeom prst="rect">
            <a:avLst/>
          </a:prstGeom>
        </p:spPr>
        <p:txBody>
          <a:bodyPr/>
          <a:lstStyle/>
          <a:p>
            <a:r>
              <a:rPr lang="en-US" sz="1600" dirty="0"/>
              <a:t>The 52 companies registered as members of APLINDO are spread throughout Indonesia, with the majority in the northern part of Sumatra and Java. Data for 2021 show that APLINDO members' total production are 605,000 tons, with </a:t>
            </a:r>
            <a:r>
              <a:rPr lang="en-US" sz="1600" b="1" dirty="0">
                <a:solidFill>
                  <a:srgbClr val="0000FF"/>
                </a:solidFill>
              </a:rPr>
              <a:t>77% domestic</a:t>
            </a:r>
            <a:r>
              <a:rPr lang="en-US" sz="1600" dirty="0"/>
              <a:t> market orientation and </a:t>
            </a:r>
          </a:p>
          <a:p>
            <a:r>
              <a:rPr lang="en-US" sz="1600" b="1" dirty="0">
                <a:solidFill>
                  <a:srgbClr val="0000FF"/>
                </a:solidFill>
              </a:rPr>
              <a:t>23% export </a:t>
            </a:r>
            <a:r>
              <a:rPr lang="en-US" sz="1600" dirty="0"/>
              <a:t>orientation. </a:t>
            </a:r>
          </a:p>
        </p:txBody>
      </p:sp>
      <p:sp>
        <p:nvSpPr>
          <p:cNvPr id="13" name="TextBox 12">
            <a:extLst>
              <a:ext uri="{FF2B5EF4-FFF2-40B4-BE49-F238E27FC236}">
                <a16:creationId xmlns:a16="http://schemas.microsoft.com/office/drawing/2014/main" id="{A074CE78-0C26-445A-BB9A-A03E62F97C22}"/>
              </a:ext>
            </a:extLst>
          </p:cNvPr>
          <p:cNvSpPr txBox="1"/>
          <p:nvPr/>
        </p:nvSpPr>
        <p:spPr>
          <a:xfrm>
            <a:off x="923475" y="935367"/>
            <a:ext cx="1553630" cy="307777"/>
          </a:xfrm>
          <a:prstGeom prst="rect">
            <a:avLst/>
          </a:prstGeom>
          <a:noFill/>
        </p:spPr>
        <p:txBody>
          <a:bodyPr wrap="none" rtlCol="0">
            <a:spAutoFit/>
          </a:bodyPr>
          <a:lstStyle/>
          <a:p>
            <a:r>
              <a:rPr lang="en-US" sz="1400" b="1" dirty="0">
                <a:highlight>
                  <a:srgbClr val="FFFF00"/>
                </a:highlight>
                <a:latin typeface="Arial Narrow" panose="020B0606020202030204" pitchFamily="34" charset="0"/>
              </a:rPr>
              <a:t>North Sumatra area</a:t>
            </a:r>
          </a:p>
        </p:txBody>
      </p:sp>
      <p:sp>
        <p:nvSpPr>
          <p:cNvPr id="14" name="TextBox 13">
            <a:extLst>
              <a:ext uri="{FF2B5EF4-FFF2-40B4-BE49-F238E27FC236}">
                <a16:creationId xmlns:a16="http://schemas.microsoft.com/office/drawing/2014/main" id="{B5369D81-3446-4649-845F-D31773E6252F}"/>
              </a:ext>
            </a:extLst>
          </p:cNvPr>
          <p:cNvSpPr txBox="1"/>
          <p:nvPr/>
        </p:nvSpPr>
        <p:spPr>
          <a:xfrm>
            <a:off x="827584" y="3401362"/>
            <a:ext cx="1027845" cy="307777"/>
          </a:xfrm>
          <a:prstGeom prst="rect">
            <a:avLst/>
          </a:prstGeom>
          <a:noFill/>
        </p:spPr>
        <p:txBody>
          <a:bodyPr wrap="none" rtlCol="0">
            <a:spAutoFit/>
          </a:bodyPr>
          <a:lstStyle/>
          <a:p>
            <a:r>
              <a:rPr lang="en-US" sz="1400" b="1" dirty="0">
                <a:highlight>
                  <a:srgbClr val="FFFF00"/>
                </a:highlight>
                <a:latin typeface="Arial Narrow" panose="020B0606020202030204" pitchFamily="34" charset="0"/>
              </a:rPr>
              <a:t>Banten area</a:t>
            </a:r>
          </a:p>
        </p:txBody>
      </p:sp>
      <p:sp>
        <p:nvSpPr>
          <p:cNvPr id="15" name="TextBox 14">
            <a:extLst>
              <a:ext uri="{FF2B5EF4-FFF2-40B4-BE49-F238E27FC236}">
                <a16:creationId xmlns:a16="http://schemas.microsoft.com/office/drawing/2014/main" id="{77A8B428-5C5D-45C3-A7B6-6F12622114A2}"/>
              </a:ext>
            </a:extLst>
          </p:cNvPr>
          <p:cNvSpPr txBox="1"/>
          <p:nvPr/>
        </p:nvSpPr>
        <p:spPr>
          <a:xfrm>
            <a:off x="2939478" y="3068278"/>
            <a:ext cx="1045479" cy="307777"/>
          </a:xfrm>
          <a:prstGeom prst="rect">
            <a:avLst/>
          </a:prstGeom>
          <a:noFill/>
        </p:spPr>
        <p:txBody>
          <a:bodyPr wrap="none" rtlCol="0">
            <a:spAutoFit/>
          </a:bodyPr>
          <a:lstStyle/>
          <a:p>
            <a:r>
              <a:rPr lang="en-US" sz="1400" b="1" dirty="0">
                <a:highlight>
                  <a:srgbClr val="FFFF00"/>
                </a:highlight>
                <a:latin typeface="Arial Narrow" panose="020B0606020202030204" pitchFamily="34" charset="0"/>
              </a:rPr>
              <a:t>Jakarta area</a:t>
            </a:r>
          </a:p>
        </p:txBody>
      </p:sp>
      <p:sp>
        <p:nvSpPr>
          <p:cNvPr id="16" name="TextBox 15">
            <a:extLst>
              <a:ext uri="{FF2B5EF4-FFF2-40B4-BE49-F238E27FC236}">
                <a16:creationId xmlns:a16="http://schemas.microsoft.com/office/drawing/2014/main" id="{64FD3C06-F940-480D-BF70-5DE7A8C93340}"/>
              </a:ext>
            </a:extLst>
          </p:cNvPr>
          <p:cNvSpPr txBox="1"/>
          <p:nvPr/>
        </p:nvSpPr>
        <p:spPr>
          <a:xfrm>
            <a:off x="1230757" y="4548041"/>
            <a:ext cx="1248099" cy="307777"/>
          </a:xfrm>
          <a:prstGeom prst="rect">
            <a:avLst/>
          </a:prstGeom>
          <a:noFill/>
        </p:spPr>
        <p:txBody>
          <a:bodyPr wrap="none" rtlCol="0">
            <a:spAutoFit/>
          </a:bodyPr>
          <a:lstStyle/>
          <a:p>
            <a:r>
              <a:rPr lang="en-US" sz="1400" b="1" dirty="0">
                <a:highlight>
                  <a:srgbClr val="FFFF00"/>
                </a:highlight>
                <a:latin typeface="Arial Narrow" panose="020B0606020202030204" pitchFamily="34" charset="0"/>
              </a:rPr>
              <a:t>West Java area</a:t>
            </a:r>
          </a:p>
        </p:txBody>
      </p:sp>
      <p:sp>
        <p:nvSpPr>
          <p:cNvPr id="17" name="TextBox 16">
            <a:extLst>
              <a:ext uri="{FF2B5EF4-FFF2-40B4-BE49-F238E27FC236}">
                <a16:creationId xmlns:a16="http://schemas.microsoft.com/office/drawing/2014/main" id="{3F798FC8-7B18-436E-BF90-C28DB9F53D8F}"/>
              </a:ext>
            </a:extLst>
          </p:cNvPr>
          <p:cNvSpPr txBox="1"/>
          <p:nvPr/>
        </p:nvSpPr>
        <p:spPr>
          <a:xfrm>
            <a:off x="3090378" y="4855818"/>
            <a:ext cx="1406154" cy="307777"/>
          </a:xfrm>
          <a:prstGeom prst="rect">
            <a:avLst/>
          </a:prstGeom>
          <a:noFill/>
        </p:spPr>
        <p:txBody>
          <a:bodyPr wrap="none" rtlCol="0">
            <a:spAutoFit/>
          </a:bodyPr>
          <a:lstStyle/>
          <a:p>
            <a:r>
              <a:rPr lang="en-US" sz="1400" b="1" dirty="0">
                <a:highlight>
                  <a:srgbClr val="FFFF00"/>
                </a:highlight>
                <a:latin typeface="Arial Narrow" panose="020B0606020202030204" pitchFamily="34" charset="0"/>
              </a:rPr>
              <a:t>Central Java area</a:t>
            </a:r>
          </a:p>
        </p:txBody>
      </p:sp>
      <p:sp>
        <p:nvSpPr>
          <p:cNvPr id="18" name="TextBox 17">
            <a:extLst>
              <a:ext uri="{FF2B5EF4-FFF2-40B4-BE49-F238E27FC236}">
                <a16:creationId xmlns:a16="http://schemas.microsoft.com/office/drawing/2014/main" id="{E58113A5-7388-4C5F-B8E7-063C85CF8A30}"/>
              </a:ext>
            </a:extLst>
          </p:cNvPr>
          <p:cNvSpPr txBox="1"/>
          <p:nvPr/>
        </p:nvSpPr>
        <p:spPr>
          <a:xfrm>
            <a:off x="4439674" y="3640812"/>
            <a:ext cx="1208985" cy="307777"/>
          </a:xfrm>
          <a:prstGeom prst="rect">
            <a:avLst/>
          </a:prstGeom>
          <a:noFill/>
        </p:spPr>
        <p:txBody>
          <a:bodyPr wrap="none" rtlCol="0">
            <a:spAutoFit/>
          </a:bodyPr>
          <a:lstStyle/>
          <a:p>
            <a:r>
              <a:rPr lang="en-US" sz="1400" b="1" dirty="0">
                <a:highlight>
                  <a:srgbClr val="FFFF00"/>
                </a:highlight>
                <a:latin typeface="Arial Narrow" panose="020B0606020202030204" pitchFamily="34" charset="0"/>
              </a:rPr>
              <a:t>East Java area</a:t>
            </a:r>
          </a:p>
        </p:txBody>
      </p:sp>
      <p:cxnSp>
        <p:nvCxnSpPr>
          <p:cNvPr id="20" name="Straight Connector 19">
            <a:extLst>
              <a:ext uri="{FF2B5EF4-FFF2-40B4-BE49-F238E27FC236}">
                <a16:creationId xmlns:a16="http://schemas.microsoft.com/office/drawing/2014/main" id="{FE99CF8C-B774-4712-8797-D478CBAACBCF}"/>
              </a:ext>
            </a:extLst>
          </p:cNvPr>
          <p:cNvCxnSpPr>
            <a:cxnSpLocks/>
          </p:cNvCxnSpPr>
          <p:nvPr/>
        </p:nvCxnSpPr>
        <p:spPr>
          <a:xfrm flipH="1">
            <a:off x="971600" y="1775411"/>
            <a:ext cx="144016" cy="77525"/>
          </a:xfrm>
          <a:prstGeom prst="line">
            <a:avLst/>
          </a:prstGeom>
          <a:ln>
            <a:solidFill>
              <a:srgbClr val="0000FF"/>
            </a:solidFill>
            <a:tailEnd type="diamond"/>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63441A35-C57E-46AA-8A9D-C18E0D5BC9B2}"/>
              </a:ext>
            </a:extLst>
          </p:cNvPr>
          <p:cNvCxnSpPr>
            <a:cxnSpLocks/>
          </p:cNvCxnSpPr>
          <p:nvPr/>
        </p:nvCxnSpPr>
        <p:spPr>
          <a:xfrm>
            <a:off x="2411760" y="4247378"/>
            <a:ext cx="216024" cy="103550"/>
          </a:xfrm>
          <a:prstGeom prst="line">
            <a:avLst/>
          </a:prstGeom>
          <a:ln>
            <a:solidFill>
              <a:srgbClr val="0000FF"/>
            </a:solidFill>
            <a:tailEnd type="diamond"/>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BC62DE1B-D759-4DC3-B18E-6B11B2968878}"/>
              </a:ext>
            </a:extLst>
          </p:cNvPr>
          <p:cNvCxnSpPr>
            <a:cxnSpLocks/>
            <a:stCxn id="16" idx="3"/>
          </p:cNvCxnSpPr>
          <p:nvPr/>
        </p:nvCxnSpPr>
        <p:spPr>
          <a:xfrm flipV="1">
            <a:off x="2478856" y="4404026"/>
            <a:ext cx="402335" cy="297904"/>
          </a:xfrm>
          <a:prstGeom prst="line">
            <a:avLst/>
          </a:prstGeom>
          <a:ln>
            <a:solidFill>
              <a:srgbClr val="0000FF"/>
            </a:solidFill>
            <a:tailEnd type="diamon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FD8D2A8-8A40-49E9-B221-30A867652177}"/>
              </a:ext>
            </a:extLst>
          </p:cNvPr>
          <p:cNvCxnSpPr>
            <a:cxnSpLocks/>
            <a:stCxn id="7" idx="2"/>
          </p:cNvCxnSpPr>
          <p:nvPr/>
        </p:nvCxnSpPr>
        <p:spPr>
          <a:xfrm flipH="1">
            <a:off x="2776390" y="3899969"/>
            <a:ext cx="685836" cy="399185"/>
          </a:xfrm>
          <a:prstGeom prst="line">
            <a:avLst/>
          </a:prstGeom>
          <a:ln>
            <a:solidFill>
              <a:srgbClr val="0000FF"/>
            </a:solidFill>
            <a:tailEnd type="diamon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6729997-738D-4E6A-B3FD-A8C8DFA4434B}"/>
              </a:ext>
            </a:extLst>
          </p:cNvPr>
          <p:cNvCxnSpPr>
            <a:cxnSpLocks/>
            <a:stCxn id="17" idx="0"/>
          </p:cNvCxnSpPr>
          <p:nvPr/>
        </p:nvCxnSpPr>
        <p:spPr>
          <a:xfrm flipH="1" flipV="1">
            <a:off x="3524285" y="4698338"/>
            <a:ext cx="269170" cy="157480"/>
          </a:xfrm>
          <a:prstGeom prst="line">
            <a:avLst/>
          </a:prstGeom>
          <a:ln>
            <a:solidFill>
              <a:srgbClr val="0000FF"/>
            </a:solidFill>
            <a:tailEnd type="diamon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06A9511-1D84-4ADC-B607-6D9FC040F41B}"/>
              </a:ext>
            </a:extLst>
          </p:cNvPr>
          <p:cNvCxnSpPr>
            <a:cxnSpLocks/>
          </p:cNvCxnSpPr>
          <p:nvPr/>
        </p:nvCxnSpPr>
        <p:spPr>
          <a:xfrm flipH="1">
            <a:off x="4067157" y="4495187"/>
            <a:ext cx="233933" cy="120852"/>
          </a:xfrm>
          <a:prstGeom prst="line">
            <a:avLst/>
          </a:prstGeom>
          <a:ln>
            <a:solidFill>
              <a:srgbClr val="0000FF"/>
            </a:solidFill>
            <a:tailEnd type="diamond"/>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1CABE91D-1039-43BA-957A-99C7BBAF8922}"/>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936511" y="947641"/>
            <a:ext cx="2987591" cy="2692924"/>
          </a:xfrm>
          <a:prstGeom prst="rect">
            <a:avLst/>
          </a:prstGeom>
          <a:solidFill>
            <a:schemeClr val="bg1">
              <a:lumMod val="85000"/>
              <a:alpha val="50000"/>
            </a:schemeClr>
          </a:solidFill>
          <a:ln>
            <a:solidFill>
              <a:srgbClr val="FF0000"/>
            </a:solidFill>
          </a:ln>
        </p:spPr>
      </p:pic>
    </p:spTree>
    <p:extLst>
      <p:ext uri="{BB962C8B-B14F-4D97-AF65-F5344CB8AC3E}">
        <p14:creationId xmlns:p14="http://schemas.microsoft.com/office/powerpoint/2010/main" val="600337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D9D65D3-2C63-4A7D-99AE-33FEDA213C69}"/>
              </a:ext>
            </a:extLst>
          </p:cNvPr>
          <p:cNvSpPr>
            <a:spLocks noGrp="1"/>
          </p:cNvSpPr>
          <p:nvPr>
            <p:ph type="sldNum" sz="quarter" idx="12"/>
          </p:nvPr>
        </p:nvSpPr>
        <p:spPr/>
        <p:txBody>
          <a:bodyPr/>
          <a:lstStyle/>
          <a:p>
            <a:pPr>
              <a:defRPr/>
            </a:pPr>
            <a:fld id="{7E3B8915-3B53-4C93-8C3B-E504BC8E1139}" type="slidenum">
              <a:rPr lang="en-US" smtClean="0"/>
              <a:pPr>
                <a:defRPr/>
              </a:pPr>
              <a:t>4</a:t>
            </a:fld>
            <a:endParaRPr lang="en-US"/>
          </a:p>
        </p:txBody>
      </p:sp>
      <p:sp>
        <p:nvSpPr>
          <p:cNvPr id="5" name="TextBox 4">
            <a:extLst>
              <a:ext uri="{FF2B5EF4-FFF2-40B4-BE49-F238E27FC236}">
                <a16:creationId xmlns:a16="http://schemas.microsoft.com/office/drawing/2014/main" id="{C7B30361-40AF-40E5-B173-01E847A1D9BF}"/>
              </a:ext>
            </a:extLst>
          </p:cNvPr>
          <p:cNvSpPr txBox="1"/>
          <p:nvPr/>
        </p:nvSpPr>
        <p:spPr>
          <a:xfrm>
            <a:off x="323528" y="1170319"/>
            <a:ext cx="8208912" cy="5016758"/>
          </a:xfrm>
          <a:prstGeom prst="rect">
            <a:avLst/>
          </a:prstGeom>
          <a:noFill/>
        </p:spPr>
        <p:txBody>
          <a:bodyPr wrap="square">
            <a:spAutoFit/>
          </a:bodyPr>
          <a:lstStyle/>
          <a:p>
            <a:pPr algn="l">
              <a:spcAft>
                <a:spcPts val="0"/>
              </a:spcAft>
            </a:pPr>
            <a:r>
              <a:rPr lang="id-ID" sz="1600" b="1" i="0" dirty="0">
                <a:effectLst/>
                <a:latin typeface="+mn-lt"/>
              </a:rPr>
              <a:t>Supervisory Board : </a:t>
            </a:r>
            <a:endParaRPr lang="id-ID" sz="1600" b="0" i="0" dirty="0">
              <a:effectLst/>
              <a:latin typeface="+mn-lt"/>
            </a:endParaRPr>
          </a:p>
          <a:p>
            <a:pPr algn="l">
              <a:spcAft>
                <a:spcPts val="0"/>
              </a:spcAft>
              <a:buFont typeface="+mj-lt"/>
              <a:buAutoNum type="arabicPeriod"/>
            </a:pPr>
            <a:r>
              <a:rPr lang="id-ID" sz="1600" b="0" i="0" dirty="0">
                <a:effectLst/>
                <a:latin typeface="+mn-lt"/>
              </a:rPr>
              <a:t>Ir. Caterin Widjaja ( </a:t>
            </a:r>
            <a:r>
              <a:rPr lang="id-ID" sz="1600" b="0" i="0" u="none" strike="noStrike" dirty="0">
                <a:effectLst/>
                <a:latin typeface="+mn-lt"/>
                <a:hlinkClick r:id="rId2">
                  <a:extLst>
                    <a:ext uri="{A12FA001-AC4F-418D-AE19-62706E023703}">
                      <ahyp:hlinkClr xmlns:ahyp="http://schemas.microsoft.com/office/drawing/2018/hyperlinkcolor" val="tx"/>
                    </a:ext>
                  </a:extLst>
                </a:hlinkClick>
              </a:rPr>
              <a:t>PT. Growth Asia</a:t>
            </a:r>
            <a:r>
              <a:rPr lang="id-ID" sz="1600" b="0" i="0" dirty="0">
                <a:effectLst/>
                <a:latin typeface="+mn-lt"/>
              </a:rPr>
              <a:t> )</a:t>
            </a:r>
          </a:p>
          <a:p>
            <a:pPr algn="l">
              <a:spcAft>
                <a:spcPts val="0"/>
              </a:spcAft>
              <a:buFont typeface="+mj-lt"/>
              <a:buAutoNum type="arabicPeriod"/>
            </a:pPr>
            <a:r>
              <a:rPr lang="id-ID" sz="1600" b="0" i="0" dirty="0">
                <a:effectLst/>
                <a:latin typeface="+mn-lt"/>
              </a:rPr>
              <a:t>Ir. Awad Umar ( </a:t>
            </a:r>
            <a:r>
              <a:rPr lang="id-ID" sz="1600" b="0" i="0" u="none" strike="noStrike" dirty="0">
                <a:effectLst/>
                <a:latin typeface="+mn-lt"/>
                <a:hlinkClick r:id="rId3">
                  <a:extLst>
                    <a:ext uri="{A12FA001-AC4F-418D-AE19-62706E023703}">
                      <ahyp:hlinkClr xmlns:ahyp="http://schemas.microsoft.com/office/drawing/2018/hyperlinkcolor" val="tx"/>
                    </a:ext>
                  </a:extLst>
                </a:hlinkClick>
              </a:rPr>
              <a:t>PT. Metinca Prima</a:t>
            </a:r>
            <a:r>
              <a:rPr lang="id-ID" sz="1600" b="0" i="0" dirty="0">
                <a:effectLst/>
                <a:latin typeface="+mn-lt"/>
              </a:rPr>
              <a:t> )</a:t>
            </a:r>
          </a:p>
          <a:p>
            <a:pPr algn="l">
              <a:spcAft>
                <a:spcPts val="0"/>
              </a:spcAft>
            </a:pPr>
            <a:endParaRPr lang="id-ID" sz="1600" b="0" i="0" dirty="0">
              <a:effectLst/>
              <a:latin typeface="+mn-lt"/>
            </a:endParaRPr>
          </a:p>
          <a:p>
            <a:pPr algn="l">
              <a:spcAft>
                <a:spcPts val="0"/>
              </a:spcAft>
            </a:pPr>
            <a:r>
              <a:rPr lang="id-ID" sz="1600" b="1" i="0" dirty="0">
                <a:effectLst/>
                <a:latin typeface="+mn-lt"/>
              </a:rPr>
              <a:t>Daily Manager :</a:t>
            </a:r>
            <a:endParaRPr lang="id-ID" sz="1600" b="0" i="0" dirty="0">
              <a:effectLst/>
              <a:latin typeface="+mn-lt"/>
            </a:endParaRPr>
          </a:p>
          <a:p>
            <a:pPr algn="l">
              <a:spcAft>
                <a:spcPts val="0"/>
              </a:spcAft>
              <a:buFont typeface="+mj-lt"/>
              <a:buAutoNum type="arabicPeriod"/>
            </a:pPr>
            <a:r>
              <a:rPr lang="id-ID" sz="1600" b="0" i="0" dirty="0">
                <a:effectLst/>
                <a:latin typeface="+mn-lt"/>
              </a:rPr>
              <a:t> Chairman : Erwan Yulianto (</a:t>
            </a:r>
            <a:r>
              <a:rPr lang="id-ID" sz="1600" b="0" i="0" u="none" strike="noStrike" dirty="0">
                <a:effectLst/>
                <a:latin typeface="+mn-lt"/>
                <a:hlinkClick r:id="rId4">
                  <a:extLst>
                    <a:ext uri="{A12FA001-AC4F-418D-AE19-62706E023703}">
                      <ahyp:hlinkClr xmlns:ahyp="http://schemas.microsoft.com/office/drawing/2018/hyperlinkcolor" val="tx"/>
                    </a:ext>
                  </a:extLst>
                </a:hlinkClick>
              </a:rPr>
              <a:t>PT Komatsu Indonesia</a:t>
            </a:r>
            <a:r>
              <a:rPr lang="id-ID" sz="1600" b="0" i="0" dirty="0">
                <a:effectLst/>
                <a:latin typeface="+mn-lt"/>
              </a:rPr>
              <a:t>)</a:t>
            </a:r>
          </a:p>
          <a:p>
            <a:pPr algn="l">
              <a:spcAft>
                <a:spcPts val="0"/>
              </a:spcAft>
              <a:buFont typeface="+mj-lt"/>
              <a:buAutoNum type="arabicPeriod"/>
            </a:pPr>
            <a:r>
              <a:rPr lang="id-ID" sz="1600" b="0" i="0" dirty="0">
                <a:effectLst/>
                <a:latin typeface="+mn-lt"/>
              </a:rPr>
              <a:t> Vice Chairman: Iwan Lukito ( </a:t>
            </a:r>
            <a:r>
              <a:rPr lang="id-ID" sz="1600" b="0" i="0" u="none" strike="noStrike" dirty="0">
                <a:effectLst/>
                <a:latin typeface="+mn-lt"/>
                <a:hlinkClick r:id="rId5">
                  <a:extLst>
                    <a:ext uri="{A12FA001-AC4F-418D-AE19-62706E023703}">
                      <ahyp:hlinkClr xmlns:ahyp="http://schemas.microsoft.com/office/drawing/2018/hyperlinkcolor" val="tx"/>
                    </a:ext>
                  </a:extLst>
                </a:hlinkClick>
              </a:rPr>
              <a:t>PT. Trieka Aimex</a:t>
            </a:r>
            <a:r>
              <a:rPr lang="id-ID" sz="1600" b="0" i="0" dirty="0">
                <a:effectLst/>
                <a:latin typeface="+mn-lt"/>
              </a:rPr>
              <a:t> )</a:t>
            </a:r>
          </a:p>
          <a:p>
            <a:pPr algn="l">
              <a:spcAft>
                <a:spcPts val="0"/>
              </a:spcAft>
              <a:buFont typeface="+mj-lt"/>
              <a:buAutoNum type="arabicPeriod"/>
            </a:pPr>
            <a:r>
              <a:rPr lang="id-ID" sz="1600" b="0" i="0" dirty="0">
                <a:effectLst/>
                <a:latin typeface="+mn-lt"/>
              </a:rPr>
              <a:t> Secretary General : Septiyanto Catur Pamungkas (</a:t>
            </a:r>
            <a:r>
              <a:rPr lang="id-ID" sz="1600" b="0" i="0" u="none" strike="noStrike" dirty="0">
                <a:effectLst/>
                <a:latin typeface="+mn-lt"/>
                <a:hlinkClick r:id="rId4">
                  <a:extLst>
                    <a:ext uri="{A12FA001-AC4F-418D-AE19-62706E023703}">
                      <ahyp:hlinkClr xmlns:ahyp="http://schemas.microsoft.com/office/drawing/2018/hyperlinkcolor" val="tx"/>
                    </a:ext>
                  </a:extLst>
                </a:hlinkClick>
              </a:rPr>
              <a:t>PT Komatsu Indonesia )</a:t>
            </a:r>
            <a:endParaRPr lang="id-ID" sz="1600" b="0" i="0" u="none" strike="noStrike" dirty="0">
              <a:effectLst/>
              <a:latin typeface="+mn-lt"/>
            </a:endParaRPr>
          </a:p>
          <a:p>
            <a:pPr algn="l">
              <a:spcAft>
                <a:spcPts val="0"/>
              </a:spcAft>
            </a:pPr>
            <a:endParaRPr lang="id-ID" sz="1600" b="0" i="0" dirty="0">
              <a:effectLst/>
              <a:latin typeface="+mn-lt"/>
            </a:endParaRPr>
          </a:p>
          <a:p>
            <a:pPr algn="l">
              <a:spcAft>
                <a:spcPts val="0"/>
              </a:spcAft>
            </a:pPr>
            <a:r>
              <a:rPr lang="id-ID" sz="1600" b="1" i="0" dirty="0">
                <a:effectLst/>
                <a:latin typeface="+mn-lt"/>
              </a:rPr>
              <a:t>Ferro :</a:t>
            </a:r>
            <a:endParaRPr lang="id-ID" sz="1600" b="0" i="0" dirty="0">
              <a:effectLst/>
              <a:latin typeface="+mn-lt"/>
            </a:endParaRPr>
          </a:p>
          <a:p>
            <a:pPr algn="l">
              <a:spcAft>
                <a:spcPts val="0"/>
              </a:spcAft>
            </a:pPr>
            <a:r>
              <a:rPr lang="id-ID" sz="1600" b="0" i="0" dirty="0">
                <a:effectLst/>
                <a:latin typeface="+mn-lt"/>
              </a:rPr>
              <a:t>Chairman  I : Erwin Halim (</a:t>
            </a:r>
            <a:r>
              <a:rPr lang="id-ID" sz="1600" b="0" i="0" u="none" strike="noStrike" dirty="0">
                <a:effectLst/>
                <a:latin typeface="+mn-lt"/>
                <a:hlinkClick r:id="rId6">
                  <a:extLst>
                    <a:ext uri="{A12FA001-AC4F-418D-AE19-62706E023703}">
                      <ahyp:hlinkClr xmlns:ahyp="http://schemas.microsoft.com/office/drawing/2018/hyperlinkcolor" val="tx"/>
                    </a:ext>
                  </a:extLst>
                </a:hlinkClick>
              </a:rPr>
              <a:t>PT. Inter Satria</a:t>
            </a:r>
            <a:r>
              <a:rPr lang="id-ID" sz="1600" b="0" i="0" dirty="0">
                <a:effectLst/>
                <a:latin typeface="+mn-lt"/>
              </a:rPr>
              <a:t>)</a:t>
            </a:r>
          </a:p>
          <a:p>
            <a:pPr algn="l">
              <a:spcAft>
                <a:spcPts val="0"/>
              </a:spcAft>
            </a:pPr>
            <a:r>
              <a:rPr lang="id-ID" sz="1600" b="0" i="0" dirty="0">
                <a:effectLst/>
                <a:latin typeface="+mn-lt"/>
              </a:rPr>
              <a:t>Chairman II : Ir. Widodo (</a:t>
            </a:r>
            <a:r>
              <a:rPr lang="id-ID" sz="1600" b="0" i="0" u="none" strike="noStrike" dirty="0">
                <a:effectLst/>
                <a:latin typeface="+mn-lt"/>
                <a:hlinkClick r:id="rId7">
                  <a:extLst>
                    <a:ext uri="{A12FA001-AC4F-418D-AE19-62706E023703}">
                      <ahyp:hlinkClr xmlns:ahyp="http://schemas.microsoft.com/office/drawing/2018/hyperlinkcolor" val="tx"/>
                    </a:ext>
                  </a:extLst>
                </a:hlinkClick>
              </a:rPr>
              <a:t>PT. Pakarti Riken Indonesia</a:t>
            </a:r>
            <a:r>
              <a:rPr lang="id-ID" sz="1600" b="0" i="0" dirty="0">
                <a:effectLst/>
                <a:latin typeface="+mn-lt"/>
              </a:rPr>
              <a:t>)</a:t>
            </a:r>
          </a:p>
          <a:p>
            <a:pPr algn="l">
              <a:spcAft>
                <a:spcPts val="0"/>
              </a:spcAft>
            </a:pPr>
            <a:endParaRPr lang="id-ID" sz="1600" b="0" i="0" dirty="0">
              <a:effectLst/>
              <a:latin typeface="+mn-lt"/>
            </a:endParaRPr>
          </a:p>
          <a:p>
            <a:pPr algn="l">
              <a:spcAft>
                <a:spcPts val="0"/>
              </a:spcAft>
            </a:pPr>
            <a:r>
              <a:rPr lang="id-ID" sz="1600" b="1" i="0" dirty="0">
                <a:effectLst/>
                <a:latin typeface="+mn-lt"/>
              </a:rPr>
              <a:t>Non Ferro</a:t>
            </a:r>
            <a:endParaRPr lang="id-ID" sz="1600" b="0" i="0" dirty="0">
              <a:effectLst/>
              <a:latin typeface="+mn-lt"/>
            </a:endParaRPr>
          </a:p>
          <a:p>
            <a:pPr algn="l">
              <a:spcAft>
                <a:spcPts val="0"/>
              </a:spcAft>
            </a:pPr>
            <a:r>
              <a:rPr lang="id-ID" sz="1600" b="0" i="0" dirty="0">
                <a:effectLst/>
                <a:latin typeface="+mn-lt"/>
              </a:rPr>
              <a:t>Chairman I : Catherine Cahyarini G. ( PT. Prolimas Utama Jaya )</a:t>
            </a:r>
          </a:p>
          <a:p>
            <a:pPr algn="l">
              <a:spcAft>
                <a:spcPts val="0"/>
              </a:spcAft>
            </a:pPr>
            <a:r>
              <a:rPr lang="id-ID" sz="1600" b="0" i="0" dirty="0">
                <a:effectLst/>
                <a:latin typeface="+mn-lt"/>
              </a:rPr>
              <a:t>Chairman II : Sabah Saparian ( </a:t>
            </a:r>
            <a:r>
              <a:rPr lang="id-ID" sz="1600" b="0" i="0" u="none" strike="noStrike" dirty="0">
                <a:effectLst/>
                <a:latin typeface="+mn-lt"/>
                <a:hlinkClick r:id="rId8">
                  <a:extLst>
                    <a:ext uri="{A12FA001-AC4F-418D-AE19-62706E023703}">
                      <ahyp:hlinkClr xmlns:ahyp="http://schemas.microsoft.com/office/drawing/2018/hyperlinkcolor" val="tx"/>
                    </a:ext>
                  </a:extLst>
                </a:hlinkClick>
              </a:rPr>
              <a:t>PT. Yamaha Motor Parts Manufacturing</a:t>
            </a:r>
            <a:r>
              <a:rPr lang="id-ID" sz="1600" b="0" i="0" dirty="0">
                <a:effectLst/>
                <a:latin typeface="+mn-lt"/>
              </a:rPr>
              <a:t>)</a:t>
            </a:r>
          </a:p>
          <a:p>
            <a:pPr algn="l">
              <a:spcAft>
                <a:spcPts val="0"/>
              </a:spcAft>
            </a:pPr>
            <a:endParaRPr lang="id-ID" sz="1600" b="0" i="0" dirty="0">
              <a:effectLst/>
              <a:latin typeface="+mn-lt"/>
            </a:endParaRPr>
          </a:p>
          <a:p>
            <a:pPr algn="l">
              <a:spcAft>
                <a:spcPts val="0"/>
              </a:spcAft>
            </a:pPr>
            <a:r>
              <a:rPr lang="id-ID" sz="1600" b="1" i="0" dirty="0">
                <a:effectLst/>
                <a:latin typeface="+mn-lt"/>
              </a:rPr>
              <a:t>Advocacy </a:t>
            </a:r>
            <a:r>
              <a:rPr lang="id-ID" sz="1600" b="0" i="0" dirty="0">
                <a:effectLst/>
                <a:latin typeface="+mn-lt"/>
              </a:rPr>
              <a:t>: Rinsan Hutabarat ( </a:t>
            </a:r>
            <a:r>
              <a:rPr lang="id-ID" sz="1600" b="0" i="0" u="none" strike="noStrike" dirty="0">
                <a:effectLst/>
                <a:latin typeface="+mn-lt"/>
                <a:hlinkClick r:id="rId9">
                  <a:extLst>
                    <a:ext uri="{A12FA001-AC4F-418D-AE19-62706E023703}">
                      <ahyp:hlinkClr xmlns:ahyp="http://schemas.microsoft.com/office/drawing/2018/hyperlinkcolor" val="tx"/>
                    </a:ext>
                  </a:extLst>
                </a:hlinkClick>
              </a:rPr>
              <a:t>PT. Daiki Aluminium Industri</a:t>
            </a:r>
            <a:r>
              <a:rPr lang="id-ID" sz="1600" b="0" i="0" dirty="0">
                <a:effectLst/>
                <a:latin typeface="+mn-lt"/>
              </a:rPr>
              <a:t> )</a:t>
            </a:r>
          </a:p>
          <a:p>
            <a:pPr algn="l">
              <a:spcAft>
                <a:spcPts val="0"/>
              </a:spcAft>
            </a:pPr>
            <a:r>
              <a:rPr lang="id-ID" sz="1600" b="1" i="0" dirty="0">
                <a:effectLst/>
                <a:latin typeface="+mn-lt"/>
              </a:rPr>
              <a:t>Treasurer</a:t>
            </a:r>
            <a:r>
              <a:rPr lang="id-ID" sz="1600" b="0" i="0" dirty="0">
                <a:effectLst/>
                <a:latin typeface="+mn-lt"/>
              </a:rPr>
              <a:t> : Iwan Lukito  ( </a:t>
            </a:r>
            <a:r>
              <a:rPr lang="id-ID" sz="1600" b="0" i="0" u="none" strike="noStrike" dirty="0">
                <a:effectLst/>
                <a:latin typeface="+mn-lt"/>
                <a:hlinkClick r:id="rId5">
                  <a:extLst>
                    <a:ext uri="{A12FA001-AC4F-418D-AE19-62706E023703}">
                      <ahyp:hlinkClr xmlns:ahyp="http://schemas.microsoft.com/office/drawing/2018/hyperlinkcolor" val="tx"/>
                    </a:ext>
                  </a:extLst>
                </a:hlinkClick>
              </a:rPr>
              <a:t>PT. Trieka Aimex</a:t>
            </a:r>
            <a:r>
              <a:rPr lang="id-ID" sz="1600" b="0" i="0" dirty="0">
                <a:effectLst/>
                <a:latin typeface="+mn-lt"/>
              </a:rPr>
              <a:t> )</a:t>
            </a:r>
          </a:p>
          <a:p>
            <a:pPr algn="l">
              <a:spcAft>
                <a:spcPts val="600"/>
              </a:spcAft>
            </a:pPr>
            <a:endParaRPr lang="id-ID" sz="1600" b="0" i="0" dirty="0">
              <a:effectLst/>
              <a:latin typeface="+mn-lt"/>
            </a:endParaRPr>
          </a:p>
        </p:txBody>
      </p:sp>
      <p:sp>
        <p:nvSpPr>
          <p:cNvPr id="6" name="Title 1">
            <a:extLst>
              <a:ext uri="{FF2B5EF4-FFF2-40B4-BE49-F238E27FC236}">
                <a16:creationId xmlns:a16="http://schemas.microsoft.com/office/drawing/2014/main" id="{7233296F-51C7-4835-906A-FE683485ED60}"/>
              </a:ext>
            </a:extLst>
          </p:cNvPr>
          <p:cNvSpPr>
            <a:spLocks noGrp="1"/>
          </p:cNvSpPr>
          <p:nvPr>
            <p:ph type="title"/>
          </p:nvPr>
        </p:nvSpPr>
        <p:spPr>
          <a:xfrm>
            <a:off x="0" y="0"/>
            <a:ext cx="8229600" cy="634082"/>
          </a:xfrm>
        </p:spPr>
        <p:txBody>
          <a:bodyPr/>
          <a:lstStyle/>
          <a:p>
            <a:pPr algn="l"/>
            <a:r>
              <a:rPr lang="en-GB" sz="2800" b="1" dirty="0">
                <a:cs typeface="Arial" panose="020B0604020202020204" pitchFamily="34" charset="0"/>
              </a:rPr>
              <a:t>1.2. APLINDO’s Organization 2021~2026</a:t>
            </a:r>
          </a:p>
        </p:txBody>
      </p:sp>
    </p:spTree>
    <p:extLst>
      <p:ext uri="{BB962C8B-B14F-4D97-AF65-F5344CB8AC3E}">
        <p14:creationId xmlns:p14="http://schemas.microsoft.com/office/powerpoint/2010/main" val="15831836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Slide Number Placeholder 5"/>
          <p:cNvSpPr>
            <a:spLocks noGrp="1"/>
          </p:cNvSpPr>
          <p:nvPr>
            <p:ph type="sldNum" sz="quarter" idx="12"/>
          </p:nvPr>
        </p:nvSpPr>
        <p:spPr/>
        <p:txBody>
          <a:bodyPr/>
          <a:lstStyle/>
          <a:p>
            <a:pPr>
              <a:defRPr/>
            </a:pPr>
            <a:fld id="{4BCD3635-322F-4C36-8D36-DB0C237E27EC}" type="slidenum">
              <a:rPr lang="en-US"/>
              <a:pPr>
                <a:defRPr/>
              </a:pPr>
              <a:t>5</a:t>
            </a:fld>
            <a:endParaRPr lang="en-US"/>
          </a:p>
        </p:txBody>
      </p:sp>
      <p:sp>
        <p:nvSpPr>
          <p:cNvPr id="41" name="Title 1">
            <a:extLst>
              <a:ext uri="{FF2B5EF4-FFF2-40B4-BE49-F238E27FC236}">
                <a16:creationId xmlns:a16="http://schemas.microsoft.com/office/drawing/2014/main" id="{C1E03D17-C4B4-4103-9B4D-4A676DDD1F0B}"/>
              </a:ext>
            </a:extLst>
          </p:cNvPr>
          <p:cNvSpPr txBox="1">
            <a:spLocks/>
          </p:cNvSpPr>
          <p:nvPr/>
        </p:nvSpPr>
        <p:spPr bwMode="auto">
          <a:xfrm>
            <a:off x="0" y="0"/>
            <a:ext cx="8229600" cy="63408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GB" sz="2800" b="1" dirty="0">
                <a:cs typeface="Arial" panose="020B0604020202020204" pitchFamily="34" charset="0"/>
              </a:rPr>
              <a:t>1.3. APLINDO’s Member Casting Application</a:t>
            </a:r>
          </a:p>
        </p:txBody>
      </p:sp>
      <p:grpSp>
        <p:nvGrpSpPr>
          <p:cNvPr id="7" name="Group 6">
            <a:extLst>
              <a:ext uri="{FF2B5EF4-FFF2-40B4-BE49-F238E27FC236}">
                <a16:creationId xmlns:a16="http://schemas.microsoft.com/office/drawing/2014/main" id="{4F403654-57DC-4D9C-9FD7-53885773B1E9}"/>
              </a:ext>
            </a:extLst>
          </p:cNvPr>
          <p:cNvGrpSpPr/>
          <p:nvPr/>
        </p:nvGrpSpPr>
        <p:grpSpPr>
          <a:xfrm>
            <a:off x="311439" y="587051"/>
            <a:ext cx="8737303" cy="6168820"/>
            <a:chOff x="311439" y="587051"/>
            <a:chExt cx="8737303" cy="6168820"/>
          </a:xfrm>
        </p:grpSpPr>
        <p:sp>
          <p:nvSpPr>
            <p:cNvPr id="5123" name="Oval 23"/>
            <p:cNvSpPr>
              <a:spLocks noChangeArrowheads="1"/>
            </p:cNvSpPr>
            <p:nvPr/>
          </p:nvSpPr>
          <p:spPr bwMode="auto">
            <a:xfrm>
              <a:off x="1746356" y="1629461"/>
              <a:ext cx="5776395" cy="4168247"/>
            </a:xfrm>
            <a:prstGeom prst="ellipse">
              <a:avLst/>
            </a:prstGeom>
            <a:noFill/>
            <a:ln w="31750">
              <a:solidFill>
                <a:schemeClr val="tx1"/>
              </a:solidFill>
              <a:prstDash val="sysDot"/>
              <a:miter lim="800000"/>
              <a:headEnd/>
              <a:tailEnd/>
            </a:ln>
          </p:spPr>
          <p:txBody>
            <a:bodyPr anchor="ctr"/>
            <a:lstStyle/>
            <a:p>
              <a:endParaRPr lang="en-US" sz="1400">
                <a:latin typeface="Calibri" pitchFamily="34" charset="0"/>
              </a:endParaRPr>
            </a:p>
          </p:txBody>
        </p:sp>
        <p:sp>
          <p:nvSpPr>
            <p:cNvPr id="18" name="Rectangle 17"/>
            <p:cNvSpPr/>
            <p:nvPr/>
          </p:nvSpPr>
          <p:spPr bwMode="auto">
            <a:xfrm>
              <a:off x="3984709" y="1477888"/>
              <a:ext cx="1227484" cy="454718"/>
            </a:xfrm>
            <a:prstGeom prst="rect">
              <a:avLst/>
            </a:prstGeom>
            <a:solidFill>
              <a:schemeClr val="accent5">
                <a:lumMod val="20000"/>
                <a:lumOff val="80000"/>
              </a:schemeClr>
            </a:solidFill>
            <a:ln w="9525">
              <a:solidFill>
                <a:schemeClr val="tx1"/>
              </a:solidFill>
              <a:miter lim="800000"/>
              <a:headEnd/>
              <a:tailEnd/>
            </a:ln>
          </p:spPr>
          <p:txBody>
            <a:bodyPr anchor="ctr"/>
            <a:lstStyle/>
            <a:p>
              <a:pPr algn="ctr" fontAlgn="auto">
                <a:spcAft>
                  <a:spcPts val="0"/>
                </a:spcAft>
                <a:defRPr/>
              </a:pPr>
              <a:r>
                <a:rPr lang="en-US" sz="1400" dirty="0">
                  <a:latin typeface="+mn-lt"/>
                </a:rPr>
                <a:t>SHIP BUILDING</a:t>
              </a:r>
            </a:p>
          </p:txBody>
        </p:sp>
        <p:sp>
          <p:nvSpPr>
            <p:cNvPr id="16" name="Oval 15"/>
            <p:cNvSpPr/>
            <p:nvPr/>
          </p:nvSpPr>
          <p:spPr bwMode="auto">
            <a:xfrm>
              <a:off x="2829430" y="2690469"/>
              <a:ext cx="3547044" cy="1837818"/>
            </a:xfrm>
            <a:prstGeom prst="ellipse">
              <a:avLst/>
            </a:prstGeom>
            <a:solidFill>
              <a:schemeClr val="accent5"/>
            </a:solidFill>
            <a:ln w="9525">
              <a:solidFill>
                <a:schemeClr val="tx1"/>
              </a:solidFill>
              <a:miter lim="800000"/>
              <a:headEnd/>
              <a:tailEnd/>
            </a:ln>
          </p:spPr>
          <p:txBody>
            <a:bodyPr anchor="ctr"/>
            <a:lstStyle/>
            <a:p>
              <a:pPr algn="ctr" fontAlgn="auto">
                <a:spcAft>
                  <a:spcPts val="0"/>
                </a:spcAft>
                <a:defRPr/>
              </a:pPr>
              <a:r>
                <a:rPr lang="en-US" dirty="0">
                  <a:latin typeface="+mn-lt"/>
                </a:rPr>
                <a:t>FERROUS &amp; NON FERROUS </a:t>
              </a:r>
            </a:p>
            <a:p>
              <a:pPr algn="ctr" fontAlgn="auto">
                <a:spcAft>
                  <a:spcPts val="0"/>
                </a:spcAft>
                <a:defRPr/>
              </a:pPr>
              <a:r>
                <a:rPr lang="en-US" dirty="0">
                  <a:latin typeface="+mn-lt"/>
                </a:rPr>
                <a:t>CASTING PARTS</a:t>
              </a:r>
            </a:p>
          </p:txBody>
        </p:sp>
        <p:sp>
          <p:nvSpPr>
            <p:cNvPr id="17" name="Rectangle 16"/>
            <p:cNvSpPr/>
            <p:nvPr/>
          </p:nvSpPr>
          <p:spPr bwMode="auto">
            <a:xfrm>
              <a:off x="6619604" y="3492234"/>
              <a:ext cx="2429138" cy="375889"/>
            </a:xfrm>
            <a:prstGeom prst="rect">
              <a:avLst/>
            </a:prstGeom>
            <a:solidFill>
              <a:schemeClr val="accent5">
                <a:lumMod val="20000"/>
                <a:lumOff val="80000"/>
              </a:schemeClr>
            </a:solidFill>
            <a:ln w="9525">
              <a:solidFill>
                <a:schemeClr val="tx1"/>
              </a:solidFill>
              <a:miter lim="800000"/>
              <a:headEnd/>
              <a:tailEnd/>
            </a:ln>
          </p:spPr>
          <p:txBody>
            <a:bodyPr anchor="ctr"/>
            <a:lstStyle/>
            <a:p>
              <a:pPr algn="ctr" fontAlgn="auto">
                <a:spcAft>
                  <a:spcPts val="0"/>
                </a:spcAft>
                <a:defRPr/>
              </a:pPr>
              <a:r>
                <a:rPr lang="en-US" sz="1400" dirty="0">
                  <a:latin typeface="+mn-lt"/>
                </a:rPr>
                <a:t>AUTOMOBILE/ MOTORCYCLE</a:t>
              </a:r>
            </a:p>
          </p:txBody>
        </p:sp>
        <p:sp>
          <p:nvSpPr>
            <p:cNvPr id="19" name="Rectangle 18"/>
            <p:cNvSpPr/>
            <p:nvPr/>
          </p:nvSpPr>
          <p:spPr bwMode="auto">
            <a:xfrm>
              <a:off x="1817209" y="2564904"/>
              <a:ext cx="1227484" cy="322093"/>
            </a:xfrm>
            <a:prstGeom prst="rect">
              <a:avLst/>
            </a:prstGeom>
            <a:solidFill>
              <a:schemeClr val="accent5">
                <a:lumMod val="20000"/>
                <a:lumOff val="80000"/>
              </a:schemeClr>
            </a:solidFill>
            <a:ln w="9525">
              <a:solidFill>
                <a:schemeClr val="tx1"/>
              </a:solidFill>
              <a:miter lim="800000"/>
              <a:headEnd/>
              <a:tailEnd/>
            </a:ln>
          </p:spPr>
          <p:txBody>
            <a:bodyPr anchor="ctr"/>
            <a:lstStyle/>
            <a:p>
              <a:pPr algn="ctr" fontAlgn="auto">
                <a:spcAft>
                  <a:spcPts val="0"/>
                </a:spcAft>
                <a:defRPr/>
              </a:pPr>
              <a:r>
                <a:rPr lang="en-US" sz="1400" dirty="0">
                  <a:latin typeface="+mn-lt"/>
                </a:rPr>
                <a:t>TRAIN</a:t>
              </a:r>
            </a:p>
          </p:txBody>
        </p:sp>
        <p:sp>
          <p:nvSpPr>
            <p:cNvPr id="20" name="Rectangle 19"/>
            <p:cNvSpPr/>
            <p:nvPr/>
          </p:nvSpPr>
          <p:spPr bwMode="auto">
            <a:xfrm>
              <a:off x="399705" y="3473654"/>
              <a:ext cx="2012055" cy="315386"/>
            </a:xfrm>
            <a:prstGeom prst="rect">
              <a:avLst/>
            </a:prstGeom>
            <a:solidFill>
              <a:schemeClr val="accent5">
                <a:lumMod val="20000"/>
                <a:lumOff val="80000"/>
              </a:schemeClr>
            </a:solidFill>
            <a:ln w="9525">
              <a:solidFill>
                <a:schemeClr val="tx1"/>
              </a:solidFill>
              <a:miter lim="800000"/>
              <a:headEnd/>
              <a:tailEnd/>
            </a:ln>
          </p:spPr>
          <p:txBody>
            <a:bodyPr anchor="ctr"/>
            <a:lstStyle/>
            <a:p>
              <a:pPr algn="ctr" fontAlgn="auto">
                <a:spcAft>
                  <a:spcPts val="0"/>
                </a:spcAft>
                <a:defRPr/>
              </a:pPr>
              <a:r>
                <a:rPr lang="en-US" sz="1400" dirty="0">
                  <a:latin typeface="+mn-lt"/>
                </a:rPr>
                <a:t>HEAVY EQUIPMENT</a:t>
              </a:r>
            </a:p>
          </p:txBody>
        </p:sp>
        <p:sp>
          <p:nvSpPr>
            <p:cNvPr id="21" name="Rectangle 20"/>
            <p:cNvSpPr/>
            <p:nvPr/>
          </p:nvSpPr>
          <p:spPr bwMode="auto">
            <a:xfrm>
              <a:off x="6018183" y="2568846"/>
              <a:ext cx="1516304" cy="322094"/>
            </a:xfrm>
            <a:prstGeom prst="rect">
              <a:avLst/>
            </a:prstGeom>
            <a:solidFill>
              <a:schemeClr val="accent5">
                <a:lumMod val="20000"/>
                <a:lumOff val="80000"/>
              </a:schemeClr>
            </a:solidFill>
            <a:ln w="9525">
              <a:solidFill>
                <a:schemeClr val="tx1"/>
              </a:solidFill>
              <a:miter lim="800000"/>
              <a:headEnd/>
              <a:tailEnd/>
            </a:ln>
          </p:spPr>
          <p:txBody>
            <a:bodyPr anchor="ctr"/>
            <a:lstStyle/>
            <a:p>
              <a:pPr algn="ctr" fontAlgn="auto">
                <a:spcAft>
                  <a:spcPts val="0"/>
                </a:spcAft>
                <a:defRPr/>
              </a:pPr>
              <a:r>
                <a:rPr lang="en-US" sz="1400" dirty="0">
                  <a:latin typeface="+mn-lt"/>
                </a:rPr>
                <a:t>MACHINERIES</a:t>
              </a:r>
            </a:p>
          </p:txBody>
        </p:sp>
        <p:sp>
          <p:nvSpPr>
            <p:cNvPr id="22" name="Rectangle 21"/>
            <p:cNvSpPr/>
            <p:nvPr/>
          </p:nvSpPr>
          <p:spPr bwMode="auto">
            <a:xfrm>
              <a:off x="1971735" y="4508287"/>
              <a:ext cx="1588509" cy="606290"/>
            </a:xfrm>
            <a:prstGeom prst="rect">
              <a:avLst/>
            </a:prstGeom>
            <a:solidFill>
              <a:schemeClr val="accent5">
                <a:lumMod val="20000"/>
                <a:lumOff val="80000"/>
              </a:schemeClr>
            </a:solidFill>
            <a:ln w="9525">
              <a:solidFill>
                <a:schemeClr val="tx1"/>
              </a:solidFill>
              <a:miter lim="800000"/>
              <a:headEnd/>
              <a:tailEnd/>
            </a:ln>
          </p:spPr>
          <p:txBody>
            <a:bodyPr anchor="ctr"/>
            <a:lstStyle/>
            <a:p>
              <a:pPr algn="ctr" fontAlgn="auto">
                <a:spcAft>
                  <a:spcPts val="0"/>
                </a:spcAft>
                <a:defRPr/>
              </a:pPr>
              <a:r>
                <a:rPr lang="en-US" sz="1400" dirty="0">
                  <a:latin typeface="+mn-lt"/>
                </a:rPr>
                <a:t>BUILDING &amp; CONSTRUCTION</a:t>
              </a:r>
            </a:p>
          </p:txBody>
        </p:sp>
        <p:sp>
          <p:nvSpPr>
            <p:cNvPr id="23" name="Rectangle 22"/>
            <p:cNvSpPr/>
            <p:nvPr/>
          </p:nvSpPr>
          <p:spPr bwMode="auto">
            <a:xfrm>
              <a:off x="5864008" y="4509120"/>
              <a:ext cx="1516304" cy="606290"/>
            </a:xfrm>
            <a:prstGeom prst="rect">
              <a:avLst/>
            </a:prstGeom>
            <a:solidFill>
              <a:schemeClr val="accent5">
                <a:lumMod val="20000"/>
                <a:lumOff val="80000"/>
              </a:schemeClr>
            </a:solidFill>
            <a:ln w="9525">
              <a:solidFill>
                <a:schemeClr val="tx1"/>
              </a:solidFill>
              <a:miter lim="800000"/>
              <a:headEnd/>
              <a:tailEnd/>
            </a:ln>
          </p:spPr>
          <p:txBody>
            <a:bodyPr anchor="ctr"/>
            <a:lstStyle/>
            <a:p>
              <a:pPr algn="ctr" fontAlgn="auto">
                <a:spcAft>
                  <a:spcPts val="0"/>
                </a:spcAft>
                <a:defRPr/>
              </a:pPr>
              <a:r>
                <a:rPr lang="en-US" sz="1400" dirty="0">
                  <a:latin typeface="+mn-lt"/>
                </a:rPr>
                <a:t>INDUSTRIAL CONSUMABLES</a:t>
              </a:r>
            </a:p>
          </p:txBody>
        </p:sp>
        <p:sp>
          <p:nvSpPr>
            <p:cNvPr id="25" name="Rectangle 24"/>
            <p:cNvSpPr/>
            <p:nvPr/>
          </p:nvSpPr>
          <p:spPr bwMode="auto">
            <a:xfrm>
              <a:off x="3045921" y="5324624"/>
              <a:ext cx="1444099" cy="530504"/>
            </a:xfrm>
            <a:prstGeom prst="rect">
              <a:avLst/>
            </a:prstGeom>
            <a:solidFill>
              <a:schemeClr val="accent5">
                <a:lumMod val="20000"/>
                <a:lumOff val="80000"/>
              </a:schemeClr>
            </a:solidFill>
            <a:ln w="9525">
              <a:solidFill>
                <a:schemeClr val="tx1"/>
              </a:solidFill>
              <a:miter lim="800000"/>
              <a:headEnd/>
              <a:tailEnd/>
            </a:ln>
          </p:spPr>
          <p:txBody>
            <a:bodyPr anchor="ctr"/>
            <a:lstStyle/>
            <a:p>
              <a:pPr algn="ctr" fontAlgn="auto">
                <a:spcAft>
                  <a:spcPts val="0"/>
                </a:spcAft>
                <a:defRPr/>
              </a:pPr>
              <a:r>
                <a:rPr lang="en-US" sz="1400" dirty="0">
                  <a:latin typeface="+mn-lt"/>
                </a:rPr>
                <a:t>ARTS ORNAMENTS</a:t>
              </a:r>
            </a:p>
          </p:txBody>
        </p:sp>
        <p:sp>
          <p:nvSpPr>
            <p:cNvPr id="46" name="Rectangle 45">
              <a:extLst>
                <a:ext uri="{FF2B5EF4-FFF2-40B4-BE49-F238E27FC236}">
                  <a16:creationId xmlns:a16="http://schemas.microsoft.com/office/drawing/2014/main" id="{22EA6D0C-5A80-4388-8B91-4DEF29DF1DED}"/>
                </a:ext>
              </a:extLst>
            </p:cNvPr>
            <p:cNvSpPr/>
            <p:nvPr/>
          </p:nvSpPr>
          <p:spPr bwMode="auto">
            <a:xfrm>
              <a:off x="1835693" y="2022765"/>
              <a:ext cx="2012056" cy="315386"/>
            </a:xfrm>
            <a:prstGeom prst="rect">
              <a:avLst/>
            </a:prstGeom>
            <a:solidFill>
              <a:schemeClr val="accent5">
                <a:lumMod val="20000"/>
                <a:lumOff val="80000"/>
              </a:schemeClr>
            </a:solidFill>
            <a:ln w="9525">
              <a:solidFill>
                <a:schemeClr val="tx1"/>
              </a:solidFill>
              <a:miter lim="800000"/>
              <a:headEnd/>
              <a:tailEnd/>
            </a:ln>
          </p:spPr>
          <p:txBody>
            <a:bodyPr anchor="ctr"/>
            <a:lstStyle/>
            <a:p>
              <a:pPr algn="ctr" fontAlgn="auto">
                <a:spcAft>
                  <a:spcPts val="0"/>
                </a:spcAft>
                <a:defRPr/>
              </a:pPr>
              <a:r>
                <a:rPr lang="en-US" sz="1400" dirty="0">
                  <a:latin typeface="+mn-lt"/>
                </a:rPr>
                <a:t>POWER GENERATOR</a:t>
              </a:r>
            </a:p>
          </p:txBody>
        </p:sp>
        <p:sp>
          <p:nvSpPr>
            <p:cNvPr id="49" name="Rectangle 48">
              <a:extLst>
                <a:ext uri="{FF2B5EF4-FFF2-40B4-BE49-F238E27FC236}">
                  <a16:creationId xmlns:a16="http://schemas.microsoft.com/office/drawing/2014/main" id="{708646D2-6A04-48FE-9D2C-7FC5EE78BA84}"/>
                </a:ext>
              </a:extLst>
            </p:cNvPr>
            <p:cNvSpPr/>
            <p:nvPr/>
          </p:nvSpPr>
          <p:spPr bwMode="auto">
            <a:xfrm>
              <a:off x="5354837" y="2033571"/>
              <a:ext cx="2012056" cy="315386"/>
            </a:xfrm>
            <a:prstGeom prst="rect">
              <a:avLst/>
            </a:prstGeom>
            <a:solidFill>
              <a:schemeClr val="accent5">
                <a:lumMod val="20000"/>
                <a:lumOff val="80000"/>
              </a:schemeClr>
            </a:solidFill>
            <a:ln w="9525">
              <a:solidFill>
                <a:schemeClr val="tx1"/>
              </a:solidFill>
              <a:miter lim="800000"/>
              <a:headEnd/>
              <a:tailEnd/>
            </a:ln>
          </p:spPr>
          <p:txBody>
            <a:bodyPr anchor="ctr"/>
            <a:lstStyle/>
            <a:p>
              <a:pPr algn="ctr" fontAlgn="auto">
                <a:spcAft>
                  <a:spcPts val="0"/>
                </a:spcAft>
                <a:defRPr/>
              </a:pPr>
              <a:r>
                <a:rPr lang="en-US" sz="1400" dirty="0">
                  <a:latin typeface="+mn-lt"/>
                </a:rPr>
                <a:t>PUMP &amp; VALVES</a:t>
              </a:r>
            </a:p>
          </p:txBody>
        </p:sp>
        <p:sp>
          <p:nvSpPr>
            <p:cNvPr id="50" name="Rectangle 49">
              <a:extLst>
                <a:ext uri="{FF2B5EF4-FFF2-40B4-BE49-F238E27FC236}">
                  <a16:creationId xmlns:a16="http://schemas.microsoft.com/office/drawing/2014/main" id="{EA1F051E-8209-44CB-A44C-B7C893816E64}"/>
                </a:ext>
              </a:extLst>
            </p:cNvPr>
            <p:cNvSpPr/>
            <p:nvPr/>
          </p:nvSpPr>
          <p:spPr bwMode="auto">
            <a:xfrm>
              <a:off x="4608701" y="5321528"/>
              <a:ext cx="1444099" cy="530504"/>
            </a:xfrm>
            <a:prstGeom prst="rect">
              <a:avLst/>
            </a:prstGeom>
            <a:solidFill>
              <a:schemeClr val="accent5">
                <a:lumMod val="20000"/>
                <a:lumOff val="80000"/>
              </a:schemeClr>
            </a:solidFill>
            <a:ln w="9525">
              <a:solidFill>
                <a:schemeClr val="tx1"/>
              </a:solidFill>
              <a:miter lim="800000"/>
              <a:headEnd/>
              <a:tailEnd/>
            </a:ln>
          </p:spPr>
          <p:txBody>
            <a:bodyPr anchor="ctr"/>
            <a:lstStyle/>
            <a:p>
              <a:pPr algn="ctr" fontAlgn="auto">
                <a:spcAft>
                  <a:spcPts val="0"/>
                </a:spcAft>
                <a:defRPr/>
              </a:pPr>
              <a:r>
                <a:rPr lang="en-US" sz="1400" dirty="0">
                  <a:latin typeface="+mn-lt"/>
                </a:rPr>
                <a:t>MEDICAL DEVICES</a:t>
              </a:r>
            </a:p>
          </p:txBody>
        </p:sp>
        <p:sp>
          <p:nvSpPr>
            <p:cNvPr id="4" name="Rectangle: Rounded Corners 3">
              <a:extLst>
                <a:ext uri="{FF2B5EF4-FFF2-40B4-BE49-F238E27FC236}">
                  <a16:creationId xmlns:a16="http://schemas.microsoft.com/office/drawing/2014/main" id="{08C98F2A-C207-4089-A749-D02D332823E0}"/>
                </a:ext>
              </a:extLst>
            </p:cNvPr>
            <p:cNvSpPr/>
            <p:nvPr/>
          </p:nvSpPr>
          <p:spPr bwMode="auto">
            <a:xfrm>
              <a:off x="7576016" y="2339935"/>
              <a:ext cx="1423181" cy="988559"/>
            </a:xfrm>
            <a:prstGeom prst="roundRect">
              <a:avLst/>
            </a:prstGeom>
            <a:solidFill>
              <a:schemeClr val="bg2">
                <a:lumMod val="90000"/>
              </a:schemeClr>
            </a:solidFill>
            <a:ln w="9525">
              <a:solidFill>
                <a:schemeClr val="tx1"/>
              </a:solidFill>
              <a:miter lim="800000"/>
              <a:headEnd/>
              <a:tailEnd/>
            </a:ln>
          </p:spPr>
          <p:txBody>
            <a:bodyPr rtlCol="0" anchor="ctr"/>
            <a:lstStyle/>
            <a:p>
              <a:pPr algn="l">
                <a:lnSpc>
                  <a:spcPct val="100000"/>
                </a:lnSpc>
                <a:spcBef>
                  <a:spcPct val="0"/>
                </a:spcBef>
              </a:pPr>
              <a:endParaRPr lang="en-US" sz="1400">
                <a:cs typeface="Arial" charset="0"/>
              </a:endParaRPr>
            </a:p>
          </p:txBody>
        </p:sp>
        <p:sp>
          <p:nvSpPr>
            <p:cNvPr id="26" name="Rectangle: Rounded Corners 25">
              <a:extLst>
                <a:ext uri="{FF2B5EF4-FFF2-40B4-BE49-F238E27FC236}">
                  <a16:creationId xmlns:a16="http://schemas.microsoft.com/office/drawing/2014/main" id="{D401BB8F-0136-4F6B-9448-CA4C5E7B081D}"/>
                </a:ext>
              </a:extLst>
            </p:cNvPr>
            <p:cNvSpPr/>
            <p:nvPr/>
          </p:nvSpPr>
          <p:spPr bwMode="auto">
            <a:xfrm>
              <a:off x="321827" y="2312062"/>
              <a:ext cx="1423181" cy="1044930"/>
            </a:xfrm>
            <a:prstGeom prst="roundRect">
              <a:avLst/>
            </a:prstGeom>
            <a:solidFill>
              <a:schemeClr val="bg2">
                <a:lumMod val="90000"/>
              </a:schemeClr>
            </a:solidFill>
            <a:ln w="9525">
              <a:solidFill>
                <a:schemeClr val="tx1"/>
              </a:solidFill>
              <a:miter lim="800000"/>
              <a:headEnd/>
              <a:tailEnd/>
            </a:ln>
          </p:spPr>
          <p:txBody>
            <a:bodyPr rtlCol="0" anchor="ctr"/>
            <a:lstStyle/>
            <a:p>
              <a:pPr algn="l">
                <a:lnSpc>
                  <a:spcPct val="100000"/>
                </a:lnSpc>
                <a:spcBef>
                  <a:spcPct val="0"/>
                </a:spcBef>
              </a:pPr>
              <a:endParaRPr lang="en-US" sz="1400">
                <a:cs typeface="Arial" charset="0"/>
              </a:endParaRPr>
            </a:p>
          </p:txBody>
        </p:sp>
        <p:sp>
          <p:nvSpPr>
            <p:cNvPr id="27" name="Rectangle: Rounded Corners 26">
              <a:extLst>
                <a:ext uri="{FF2B5EF4-FFF2-40B4-BE49-F238E27FC236}">
                  <a16:creationId xmlns:a16="http://schemas.microsoft.com/office/drawing/2014/main" id="{DEC85CCA-F29F-402D-A5D3-1FD2921F38D2}"/>
                </a:ext>
              </a:extLst>
            </p:cNvPr>
            <p:cNvSpPr/>
            <p:nvPr/>
          </p:nvSpPr>
          <p:spPr bwMode="auto">
            <a:xfrm>
              <a:off x="311439" y="3836051"/>
              <a:ext cx="1423181" cy="1044930"/>
            </a:xfrm>
            <a:prstGeom prst="roundRect">
              <a:avLst/>
            </a:prstGeom>
            <a:solidFill>
              <a:schemeClr val="bg2">
                <a:lumMod val="90000"/>
              </a:schemeClr>
            </a:solidFill>
            <a:ln w="9525">
              <a:solidFill>
                <a:schemeClr val="tx1"/>
              </a:solidFill>
              <a:miter lim="800000"/>
              <a:headEnd/>
              <a:tailEnd/>
            </a:ln>
          </p:spPr>
          <p:txBody>
            <a:bodyPr rtlCol="0" anchor="ctr"/>
            <a:lstStyle/>
            <a:p>
              <a:pPr algn="l">
                <a:lnSpc>
                  <a:spcPct val="100000"/>
                </a:lnSpc>
                <a:spcBef>
                  <a:spcPct val="0"/>
                </a:spcBef>
              </a:pPr>
              <a:endParaRPr lang="en-US" sz="1400">
                <a:cs typeface="Arial" charset="0"/>
              </a:endParaRPr>
            </a:p>
          </p:txBody>
        </p:sp>
        <p:sp>
          <p:nvSpPr>
            <p:cNvPr id="28" name="Rectangle: Rounded Corners 27">
              <a:extLst>
                <a:ext uri="{FF2B5EF4-FFF2-40B4-BE49-F238E27FC236}">
                  <a16:creationId xmlns:a16="http://schemas.microsoft.com/office/drawing/2014/main" id="{9A7B0394-B449-4734-82F8-B41D4C78CCF2}"/>
                </a:ext>
              </a:extLst>
            </p:cNvPr>
            <p:cNvSpPr/>
            <p:nvPr/>
          </p:nvSpPr>
          <p:spPr bwMode="auto">
            <a:xfrm>
              <a:off x="1166077" y="5167352"/>
              <a:ext cx="1423181" cy="1044930"/>
            </a:xfrm>
            <a:prstGeom prst="roundRect">
              <a:avLst/>
            </a:prstGeom>
            <a:solidFill>
              <a:schemeClr val="bg2">
                <a:lumMod val="90000"/>
              </a:schemeClr>
            </a:solidFill>
            <a:ln w="9525">
              <a:solidFill>
                <a:schemeClr val="tx1"/>
              </a:solidFill>
              <a:miter lim="800000"/>
              <a:headEnd/>
              <a:tailEnd/>
            </a:ln>
          </p:spPr>
          <p:txBody>
            <a:bodyPr rtlCol="0" anchor="ctr"/>
            <a:lstStyle/>
            <a:p>
              <a:pPr algn="l">
                <a:lnSpc>
                  <a:spcPct val="100000"/>
                </a:lnSpc>
                <a:spcBef>
                  <a:spcPct val="0"/>
                </a:spcBef>
              </a:pPr>
              <a:endParaRPr lang="en-US" sz="1400">
                <a:cs typeface="Arial" charset="0"/>
              </a:endParaRPr>
            </a:p>
          </p:txBody>
        </p:sp>
        <p:sp>
          <p:nvSpPr>
            <p:cNvPr id="29" name="Rectangle: Rounded Corners 28">
              <a:extLst>
                <a:ext uri="{FF2B5EF4-FFF2-40B4-BE49-F238E27FC236}">
                  <a16:creationId xmlns:a16="http://schemas.microsoft.com/office/drawing/2014/main" id="{341106F3-1A5C-4841-8B30-10F62B0BD0E5}"/>
                </a:ext>
              </a:extLst>
            </p:cNvPr>
            <p:cNvSpPr/>
            <p:nvPr/>
          </p:nvSpPr>
          <p:spPr bwMode="auto">
            <a:xfrm>
              <a:off x="6714190" y="5157421"/>
              <a:ext cx="1423181" cy="1044930"/>
            </a:xfrm>
            <a:prstGeom prst="roundRect">
              <a:avLst/>
            </a:prstGeom>
            <a:solidFill>
              <a:schemeClr val="bg2">
                <a:lumMod val="90000"/>
              </a:schemeClr>
            </a:solidFill>
            <a:ln w="9525">
              <a:solidFill>
                <a:schemeClr val="tx1"/>
              </a:solidFill>
              <a:miter lim="800000"/>
              <a:headEnd/>
              <a:tailEnd/>
            </a:ln>
          </p:spPr>
          <p:txBody>
            <a:bodyPr rtlCol="0" anchor="ctr"/>
            <a:lstStyle/>
            <a:p>
              <a:pPr algn="l">
                <a:lnSpc>
                  <a:spcPct val="100000"/>
                </a:lnSpc>
                <a:spcBef>
                  <a:spcPct val="0"/>
                </a:spcBef>
              </a:pPr>
              <a:endParaRPr lang="en-US" sz="1400">
                <a:cs typeface="Arial" charset="0"/>
              </a:endParaRPr>
            </a:p>
          </p:txBody>
        </p:sp>
        <p:sp>
          <p:nvSpPr>
            <p:cNvPr id="30" name="Rectangle: Rounded Corners 29">
              <a:extLst>
                <a:ext uri="{FF2B5EF4-FFF2-40B4-BE49-F238E27FC236}">
                  <a16:creationId xmlns:a16="http://schemas.microsoft.com/office/drawing/2014/main" id="{B7787535-9987-4435-8417-AFDAB1506DFC}"/>
                </a:ext>
              </a:extLst>
            </p:cNvPr>
            <p:cNvSpPr/>
            <p:nvPr/>
          </p:nvSpPr>
          <p:spPr bwMode="auto">
            <a:xfrm>
              <a:off x="7594958" y="3933056"/>
              <a:ext cx="1453100" cy="1044930"/>
            </a:xfrm>
            <a:prstGeom prst="roundRect">
              <a:avLst/>
            </a:prstGeom>
            <a:solidFill>
              <a:schemeClr val="bg2">
                <a:lumMod val="90000"/>
              </a:schemeClr>
            </a:solidFill>
            <a:ln w="9525">
              <a:solidFill>
                <a:schemeClr val="tx1"/>
              </a:solidFill>
              <a:miter lim="800000"/>
              <a:headEnd/>
              <a:tailEnd/>
            </a:ln>
          </p:spPr>
          <p:txBody>
            <a:bodyPr rtlCol="0" anchor="ctr"/>
            <a:lstStyle/>
            <a:p>
              <a:pPr algn="l">
                <a:lnSpc>
                  <a:spcPct val="100000"/>
                </a:lnSpc>
                <a:spcBef>
                  <a:spcPct val="0"/>
                </a:spcBef>
              </a:pPr>
              <a:endParaRPr lang="en-US" sz="1400">
                <a:cs typeface="Arial" charset="0"/>
              </a:endParaRPr>
            </a:p>
          </p:txBody>
        </p:sp>
        <p:sp>
          <p:nvSpPr>
            <p:cNvPr id="31" name="Rectangle: Rounded Corners 30">
              <a:extLst>
                <a:ext uri="{FF2B5EF4-FFF2-40B4-BE49-F238E27FC236}">
                  <a16:creationId xmlns:a16="http://schemas.microsoft.com/office/drawing/2014/main" id="{F64C2CFB-D39F-44A8-B989-AF20EC1E61E6}"/>
                </a:ext>
              </a:extLst>
            </p:cNvPr>
            <p:cNvSpPr/>
            <p:nvPr/>
          </p:nvSpPr>
          <p:spPr bwMode="auto">
            <a:xfrm>
              <a:off x="3065888" y="5928072"/>
              <a:ext cx="1413784" cy="825725"/>
            </a:xfrm>
            <a:prstGeom prst="roundRect">
              <a:avLst/>
            </a:prstGeom>
            <a:solidFill>
              <a:schemeClr val="bg2">
                <a:lumMod val="90000"/>
              </a:schemeClr>
            </a:solidFill>
            <a:ln w="9525">
              <a:solidFill>
                <a:schemeClr val="tx1"/>
              </a:solidFill>
              <a:miter lim="800000"/>
              <a:headEnd/>
              <a:tailEnd/>
            </a:ln>
          </p:spPr>
          <p:txBody>
            <a:bodyPr rtlCol="0" anchor="ctr"/>
            <a:lstStyle/>
            <a:p>
              <a:pPr algn="l">
                <a:lnSpc>
                  <a:spcPct val="100000"/>
                </a:lnSpc>
                <a:spcBef>
                  <a:spcPct val="0"/>
                </a:spcBef>
              </a:pPr>
              <a:endParaRPr lang="en-US" sz="1400">
                <a:cs typeface="Arial" charset="0"/>
              </a:endParaRPr>
            </a:p>
          </p:txBody>
        </p:sp>
        <p:sp>
          <p:nvSpPr>
            <p:cNvPr id="32" name="Rectangle: Rounded Corners 31">
              <a:extLst>
                <a:ext uri="{FF2B5EF4-FFF2-40B4-BE49-F238E27FC236}">
                  <a16:creationId xmlns:a16="http://schemas.microsoft.com/office/drawing/2014/main" id="{530169D8-2E5D-43B2-833E-E07AD922490B}"/>
                </a:ext>
              </a:extLst>
            </p:cNvPr>
            <p:cNvSpPr/>
            <p:nvPr/>
          </p:nvSpPr>
          <p:spPr bwMode="auto">
            <a:xfrm>
              <a:off x="3789161" y="587051"/>
              <a:ext cx="1565678" cy="825725"/>
            </a:xfrm>
            <a:prstGeom prst="roundRect">
              <a:avLst/>
            </a:prstGeom>
            <a:solidFill>
              <a:schemeClr val="bg2">
                <a:lumMod val="90000"/>
              </a:schemeClr>
            </a:solidFill>
            <a:ln w="9525">
              <a:solidFill>
                <a:schemeClr val="tx1"/>
              </a:solidFill>
              <a:miter lim="800000"/>
              <a:headEnd/>
              <a:tailEnd/>
            </a:ln>
          </p:spPr>
          <p:txBody>
            <a:bodyPr rtlCol="0" anchor="ctr"/>
            <a:lstStyle/>
            <a:p>
              <a:pPr algn="l">
                <a:lnSpc>
                  <a:spcPct val="100000"/>
                </a:lnSpc>
                <a:spcBef>
                  <a:spcPct val="0"/>
                </a:spcBef>
              </a:pPr>
              <a:endParaRPr lang="en-US" sz="1400">
                <a:cs typeface="Arial" charset="0"/>
              </a:endParaRPr>
            </a:p>
          </p:txBody>
        </p:sp>
        <p:pic>
          <p:nvPicPr>
            <p:cNvPr id="33" name="Picture 32" descr="Shipbuilding Industry Glyph Icon Boat Mechanical Stock Vector (Royalty  Free) 1571670097">
              <a:extLst>
                <a:ext uri="{FF2B5EF4-FFF2-40B4-BE49-F238E27FC236}">
                  <a16:creationId xmlns:a16="http://schemas.microsoft.com/office/drawing/2014/main" id="{95CF89C9-1B20-448D-9ACF-CAF756F54B18}"/>
                </a:ext>
              </a:extLst>
            </p:cNvPr>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2854" t="7859" r="13110" b="11936"/>
            <a:stretch/>
          </p:blipFill>
          <p:spPr bwMode="auto">
            <a:xfrm>
              <a:off x="4074656" y="605164"/>
              <a:ext cx="1047594" cy="77518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Train icon Royalty Free Vector Image - VectorStock">
              <a:extLst>
                <a:ext uri="{FF2B5EF4-FFF2-40B4-BE49-F238E27FC236}">
                  <a16:creationId xmlns:a16="http://schemas.microsoft.com/office/drawing/2014/main" id="{B5151DDD-A7F7-4C8F-AE1E-89AA8FB1BE6A}"/>
                </a:ext>
              </a:extLst>
            </p:cNvPr>
            <p:cNvPicPr>
              <a:picLocks noChangeAspect="1" noChangeArrowheads="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r="1154" b="14706"/>
            <a:stretch/>
          </p:blipFill>
          <p:spPr bwMode="auto">
            <a:xfrm>
              <a:off x="578400" y="2268770"/>
              <a:ext cx="1072227" cy="104493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descr="Excavator icon Royalty Free Vector Image - VectorStock">
              <a:extLst>
                <a:ext uri="{FF2B5EF4-FFF2-40B4-BE49-F238E27FC236}">
                  <a16:creationId xmlns:a16="http://schemas.microsoft.com/office/drawing/2014/main" id="{6DB8BC25-2E69-4D5A-9A5B-0973D67159B4}"/>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6228" t="9109" r="7577" b="17510"/>
            <a:stretch/>
          </p:blipFill>
          <p:spPr bwMode="auto">
            <a:xfrm>
              <a:off x="500259" y="3892670"/>
              <a:ext cx="1063614" cy="90365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descr="Building construction icon Royalty Free Vector Image">
              <a:extLst>
                <a:ext uri="{FF2B5EF4-FFF2-40B4-BE49-F238E27FC236}">
                  <a16:creationId xmlns:a16="http://schemas.microsoft.com/office/drawing/2014/main" id="{DA6CB03A-5685-4C7A-B773-D70ED6499580}"/>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1178" t="2239" r="2862" b="11194"/>
            <a:stretch/>
          </p:blipFill>
          <p:spPr bwMode="auto">
            <a:xfrm>
              <a:off x="1156241" y="5190803"/>
              <a:ext cx="1314762" cy="96475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descr="Industry, Production, Industrial, Factory Icon - Industrial Production Icon,  HD Png Download , Transparent Png Image - PNGitem">
              <a:extLst>
                <a:ext uri="{FF2B5EF4-FFF2-40B4-BE49-F238E27FC236}">
                  <a16:creationId xmlns:a16="http://schemas.microsoft.com/office/drawing/2014/main" id="{95A308AA-2D66-415D-87D5-F141EC9888B1}"/>
                </a:ext>
              </a:extLst>
            </p:cNvPr>
            <p:cNvPicPr>
              <a:picLocks noChangeAspect="1" noChangeArrowheads="1"/>
            </p:cNvPicPr>
            <p:nvPr/>
          </p:nvPicPr>
          <p:blipFill>
            <a:blip r:embed="rId6" cstate="print">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6448230" y="5092966"/>
              <a:ext cx="1976984" cy="115941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Car icon logo design black symbol isolated Vector Image">
              <a:extLst>
                <a:ext uri="{FF2B5EF4-FFF2-40B4-BE49-F238E27FC236}">
                  <a16:creationId xmlns:a16="http://schemas.microsoft.com/office/drawing/2014/main" id="{6F56A8D0-9D76-4F17-BEA2-B077352EBB86}"/>
                </a:ext>
              </a:extLst>
            </p:cNvPr>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21123" t="20153" r="14438" b="32427"/>
            <a:stretch/>
          </p:blipFill>
          <p:spPr bwMode="auto">
            <a:xfrm>
              <a:off x="7618486" y="3947339"/>
              <a:ext cx="1055261" cy="875736"/>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descr="Motorcycle icon front view Royalty Free Vector Image">
              <a:extLst>
                <a:ext uri="{FF2B5EF4-FFF2-40B4-BE49-F238E27FC236}">
                  <a16:creationId xmlns:a16="http://schemas.microsoft.com/office/drawing/2014/main" id="{438FFACE-BE35-4657-83AC-AC0FE2288B46}"/>
                </a:ext>
              </a:extLst>
            </p:cNvPr>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13287" t="6647" r="10736" b="12991"/>
            <a:stretch/>
          </p:blipFill>
          <p:spPr bwMode="auto">
            <a:xfrm>
              <a:off x="8497108" y="4172060"/>
              <a:ext cx="550950" cy="62987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descr="machinery Icon - Download machinery Icon 1170927 | Noun Project">
              <a:extLst>
                <a:ext uri="{FF2B5EF4-FFF2-40B4-BE49-F238E27FC236}">
                  <a16:creationId xmlns:a16="http://schemas.microsoft.com/office/drawing/2014/main" id="{0860DE69-4F73-429D-87BC-E35225973B1A}"/>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759261" y="2295768"/>
              <a:ext cx="1124494" cy="117371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Ornament Decoration Vector Images (over 1.6 million)">
              <a:extLst>
                <a:ext uri="{FF2B5EF4-FFF2-40B4-BE49-F238E27FC236}">
                  <a16:creationId xmlns:a16="http://schemas.microsoft.com/office/drawing/2014/main" id="{DB17FC8C-C164-4AAB-86C9-0624622318C7}"/>
                </a:ext>
              </a:extLst>
            </p:cNvPr>
            <p:cNvPicPr>
              <a:picLocks noChangeAspect="1" noChangeArrowheads="1"/>
            </p:cNvPicPr>
            <p:nvPr/>
          </p:nvPicPr>
          <p:blipFill>
            <a:blip r:embed="rId10">
              <a:clrChange>
                <a:clrFrom>
                  <a:srgbClr val="F5F5F5"/>
                </a:clrFrom>
                <a:clrTo>
                  <a:srgbClr val="F5F5F5">
                    <a:alpha val="0"/>
                  </a:srgbClr>
                </a:clrTo>
              </a:clrChange>
              <a:biLevel thresh="75000"/>
              <a:extLst>
                <a:ext uri="{BEBA8EAE-BF5A-486C-A8C5-ECC9F3942E4B}">
                  <a14:imgProps xmlns:a14="http://schemas.microsoft.com/office/drawing/2010/main">
                    <a14:imgLayer r:embed="rId11">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223191" y="5947532"/>
              <a:ext cx="1184299" cy="808339"/>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Rounded Corners 42">
              <a:extLst>
                <a:ext uri="{FF2B5EF4-FFF2-40B4-BE49-F238E27FC236}">
                  <a16:creationId xmlns:a16="http://schemas.microsoft.com/office/drawing/2014/main" id="{4591C9BC-D922-4006-8BC1-04269640ACCC}"/>
                </a:ext>
              </a:extLst>
            </p:cNvPr>
            <p:cNvSpPr/>
            <p:nvPr/>
          </p:nvSpPr>
          <p:spPr bwMode="auto">
            <a:xfrm>
              <a:off x="6389179" y="990101"/>
              <a:ext cx="1205779" cy="988559"/>
            </a:xfrm>
            <a:prstGeom prst="roundRect">
              <a:avLst/>
            </a:prstGeom>
            <a:solidFill>
              <a:schemeClr val="bg2">
                <a:lumMod val="90000"/>
              </a:schemeClr>
            </a:solidFill>
            <a:ln w="9525">
              <a:solidFill>
                <a:schemeClr val="tx1"/>
              </a:solidFill>
              <a:miter lim="800000"/>
              <a:headEnd/>
              <a:tailEnd/>
            </a:ln>
          </p:spPr>
          <p:txBody>
            <a:bodyPr rtlCol="0" anchor="ctr"/>
            <a:lstStyle/>
            <a:p>
              <a:pPr algn="l">
                <a:lnSpc>
                  <a:spcPct val="100000"/>
                </a:lnSpc>
                <a:spcBef>
                  <a:spcPct val="0"/>
                </a:spcBef>
              </a:pPr>
              <a:endParaRPr lang="en-US" sz="1400">
                <a:cs typeface="Arial" charset="0"/>
              </a:endParaRPr>
            </a:p>
          </p:txBody>
        </p:sp>
        <p:sp>
          <p:nvSpPr>
            <p:cNvPr id="44" name="Rectangle: Rounded Corners 43">
              <a:extLst>
                <a:ext uri="{FF2B5EF4-FFF2-40B4-BE49-F238E27FC236}">
                  <a16:creationId xmlns:a16="http://schemas.microsoft.com/office/drawing/2014/main" id="{93EEDB9E-5EDC-40BF-8D65-43070DFB7D46}"/>
                </a:ext>
              </a:extLst>
            </p:cNvPr>
            <p:cNvSpPr/>
            <p:nvPr/>
          </p:nvSpPr>
          <p:spPr bwMode="auto">
            <a:xfrm>
              <a:off x="1599346" y="980276"/>
              <a:ext cx="1227483" cy="988559"/>
            </a:xfrm>
            <a:prstGeom prst="roundRect">
              <a:avLst/>
            </a:prstGeom>
            <a:solidFill>
              <a:schemeClr val="bg2">
                <a:lumMod val="90000"/>
              </a:schemeClr>
            </a:solidFill>
            <a:ln w="9525">
              <a:solidFill>
                <a:schemeClr val="tx1"/>
              </a:solidFill>
              <a:miter lim="800000"/>
              <a:headEnd/>
              <a:tailEnd/>
            </a:ln>
          </p:spPr>
          <p:txBody>
            <a:bodyPr rtlCol="0" anchor="ctr"/>
            <a:lstStyle/>
            <a:p>
              <a:pPr algn="l">
                <a:lnSpc>
                  <a:spcPct val="100000"/>
                </a:lnSpc>
                <a:spcBef>
                  <a:spcPct val="0"/>
                </a:spcBef>
              </a:pPr>
              <a:endParaRPr lang="en-US" sz="1400">
                <a:cs typeface="Arial" charset="0"/>
              </a:endParaRPr>
            </a:p>
          </p:txBody>
        </p:sp>
        <p:pic>
          <p:nvPicPr>
            <p:cNvPr id="48" name="Picture 47">
              <a:extLst>
                <a:ext uri="{FF2B5EF4-FFF2-40B4-BE49-F238E27FC236}">
                  <a16:creationId xmlns:a16="http://schemas.microsoft.com/office/drawing/2014/main" id="{C2F73FFE-DE17-4284-A48A-9CF190D3DFE6}"/>
                </a:ext>
              </a:extLst>
            </p:cNvPr>
            <p:cNvPicPr>
              <a:picLocks noChangeAspect="1"/>
            </p:cNvPicPr>
            <p:nvPr/>
          </p:nvPicPr>
          <p:blipFill rotWithShape="1">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l="12598" t="20907" r="14671" b="28676"/>
            <a:stretch/>
          </p:blipFill>
          <p:spPr>
            <a:xfrm>
              <a:off x="6507873" y="1108152"/>
              <a:ext cx="1006295" cy="752456"/>
            </a:xfrm>
            <a:prstGeom prst="rect">
              <a:avLst/>
            </a:prstGeom>
          </p:spPr>
        </p:pic>
        <p:sp>
          <p:nvSpPr>
            <p:cNvPr id="51" name="Rectangle: Rounded Corners 50">
              <a:extLst>
                <a:ext uri="{FF2B5EF4-FFF2-40B4-BE49-F238E27FC236}">
                  <a16:creationId xmlns:a16="http://schemas.microsoft.com/office/drawing/2014/main" id="{BDFA7679-3EC9-4E51-A95B-6EFA51BF1835}"/>
                </a:ext>
              </a:extLst>
            </p:cNvPr>
            <p:cNvSpPr/>
            <p:nvPr/>
          </p:nvSpPr>
          <p:spPr bwMode="auto">
            <a:xfrm>
              <a:off x="4628497" y="5920354"/>
              <a:ext cx="1413784" cy="825725"/>
            </a:xfrm>
            <a:prstGeom prst="roundRect">
              <a:avLst/>
            </a:prstGeom>
            <a:solidFill>
              <a:schemeClr val="bg2">
                <a:lumMod val="90000"/>
              </a:schemeClr>
            </a:solidFill>
            <a:ln w="9525">
              <a:solidFill>
                <a:schemeClr val="tx1"/>
              </a:solidFill>
              <a:miter lim="800000"/>
              <a:headEnd/>
              <a:tailEnd/>
            </a:ln>
          </p:spPr>
          <p:txBody>
            <a:bodyPr rtlCol="0" anchor="ctr"/>
            <a:lstStyle/>
            <a:p>
              <a:pPr algn="l">
                <a:lnSpc>
                  <a:spcPct val="100000"/>
                </a:lnSpc>
                <a:spcBef>
                  <a:spcPct val="0"/>
                </a:spcBef>
              </a:pPr>
              <a:endParaRPr lang="en-US" sz="1400">
                <a:cs typeface="Arial" charset="0"/>
              </a:endParaRPr>
            </a:p>
          </p:txBody>
        </p:sp>
        <p:pic>
          <p:nvPicPr>
            <p:cNvPr id="6" name="Picture 5">
              <a:extLst>
                <a:ext uri="{FF2B5EF4-FFF2-40B4-BE49-F238E27FC236}">
                  <a16:creationId xmlns:a16="http://schemas.microsoft.com/office/drawing/2014/main" id="{3A8C02D5-DB55-4CF7-A6AE-DAF32DD70CDE}"/>
                </a:ext>
              </a:extLst>
            </p:cNvPr>
            <p:cNvPicPr>
              <a:picLocks noChangeAspect="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73803" y="5969600"/>
              <a:ext cx="1167988" cy="768926"/>
            </a:xfrm>
            <a:prstGeom prst="rect">
              <a:avLst/>
            </a:prstGeom>
          </p:spPr>
        </p:pic>
      </p:grpSp>
      <p:pic>
        <p:nvPicPr>
          <p:cNvPr id="9" name="Picture 8">
            <a:extLst>
              <a:ext uri="{FF2B5EF4-FFF2-40B4-BE49-F238E27FC236}">
                <a16:creationId xmlns:a16="http://schemas.microsoft.com/office/drawing/2014/main" id="{76B8E04C-05CA-4622-8017-55E064FDCB01}"/>
              </a:ext>
            </a:extLst>
          </p:cNvPr>
          <p:cNvPicPr>
            <a:picLocks noChangeAspect="1"/>
          </p:cNvPicPr>
          <p:nvPr/>
        </p:nvPicPr>
        <p:blipFill rotWithShape="1">
          <a:blip r:embed="rId14" cstate="print">
            <a:clrChange>
              <a:clrFrom>
                <a:srgbClr val="FDFDFD"/>
              </a:clrFrom>
              <a:clrTo>
                <a:srgbClr val="FDFDFD">
                  <a:alpha val="0"/>
                </a:srgbClr>
              </a:clrTo>
            </a:clrChange>
            <a:extLst>
              <a:ext uri="{28A0092B-C50C-407E-A947-70E740481C1C}">
                <a14:useLocalDpi xmlns:a14="http://schemas.microsoft.com/office/drawing/2010/main" val="0"/>
              </a:ext>
            </a:extLst>
          </a:blip>
          <a:srcRect l="21890" t="21441" r="20998" b="16591"/>
          <a:stretch/>
        </p:blipFill>
        <p:spPr>
          <a:xfrm>
            <a:off x="1805585" y="1011843"/>
            <a:ext cx="898582" cy="974971"/>
          </a:xfrm>
          <a:prstGeom prst="rect">
            <a:avLst/>
          </a:prstGeom>
        </p:spPr>
      </p:pic>
    </p:spTree>
    <p:extLst>
      <p:ext uri="{BB962C8B-B14F-4D97-AF65-F5344CB8AC3E}">
        <p14:creationId xmlns:p14="http://schemas.microsoft.com/office/powerpoint/2010/main" val="21723966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09324" y="4348162"/>
            <a:ext cx="2417445" cy="1638910"/>
          </a:xfrm>
          <a:prstGeom prst="rect">
            <a:avLst/>
          </a:prstGeom>
          <a:effectLst>
            <a:glow rad="63500">
              <a:schemeClr val="accent4">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rtlCol="0">
            <a:spAutoFit/>
          </a:bodyPr>
          <a:lstStyle/>
          <a:p>
            <a:r>
              <a:rPr lang="id-ID" sz="1050" b="1" dirty="0">
                <a:solidFill>
                  <a:schemeClr val="accent2"/>
                </a:solidFill>
              </a:rPr>
              <a:t>Non Ferro Casting (Aluminium)</a:t>
            </a:r>
          </a:p>
          <a:p>
            <a:pPr marL="171450" indent="-171450">
              <a:buFont typeface="+mj-lt"/>
              <a:buAutoNum type="arabicPeriod"/>
            </a:pPr>
            <a:r>
              <a:rPr lang="id-ID" sz="750" dirty="0"/>
              <a:t>Aluzindo Paduan Mulia, PT</a:t>
            </a:r>
          </a:p>
          <a:p>
            <a:pPr marL="171450" indent="-171450">
              <a:buFont typeface="+mj-lt"/>
              <a:buAutoNum type="arabicPeriod"/>
            </a:pPr>
            <a:r>
              <a:rPr lang="id-ID" sz="750" dirty="0"/>
              <a:t>Astra Daihatsu Motor Casting Plant, PT</a:t>
            </a:r>
          </a:p>
          <a:p>
            <a:pPr marL="171450" indent="-171450">
              <a:buFont typeface="+mj-lt"/>
              <a:buAutoNum type="arabicPeriod"/>
            </a:pPr>
            <a:r>
              <a:rPr lang="id-ID" sz="750" dirty="0"/>
              <a:t>Central Motor Wheel Indonesia, PT</a:t>
            </a:r>
          </a:p>
          <a:p>
            <a:pPr marL="171450" indent="-171450">
              <a:buFont typeface="+mj-lt"/>
              <a:buAutoNum type="arabicPeriod"/>
            </a:pPr>
            <a:r>
              <a:rPr lang="id-ID" sz="750" dirty="0"/>
              <a:t>Chemco Harapan Nusantara, PT</a:t>
            </a:r>
          </a:p>
          <a:p>
            <a:pPr marL="171450" indent="-171450">
              <a:buFont typeface="+mj-lt"/>
              <a:buAutoNum type="arabicPeriod"/>
            </a:pPr>
            <a:r>
              <a:rPr lang="id-ID" sz="750" dirty="0"/>
              <a:t>Metinca Prima Industrial Works, PT</a:t>
            </a:r>
          </a:p>
          <a:p>
            <a:pPr marL="171450" indent="-171450">
              <a:buFont typeface="+mj-lt"/>
              <a:buAutoNum type="arabicPeriod"/>
            </a:pPr>
            <a:r>
              <a:rPr lang="id-ID" sz="750" dirty="0"/>
              <a:t>Moradon Berlian Sakti, PT</a:t>
            </a:r>
          </a:p>
          <a:p>
            <a:pPr marL="171450" indent="-171450">
              <a:buFont typeface="+mj-lt"/>
              <a:buAutoNum type="arabicPeriod"/>
            </a:pPr>
            <a:r>
              <a:rPr lang="id-ID" sz="750" dirty="0"/>
              <a:t>Nakakin Indonesia, PT</a:t>
            </a:r>
          </a:p>
          <a:p>
            <a:pPr marL="171450" indent="-171450">
              <a:buFont typeface="+mj-lt"/>
              <a:buAutoNum type="arabicPeriod"/>
            </a:pPr>
            <a:r>
              <a:rPr lang="id-ID" sz="750" dirty="0"/>
              <a:t>Pakoakuina, PT</a:t>
            </a:r>
          </a:p>
          <a:p>
            <a:pPr marL="171450" indent="-171450">
              <a:buFont typeface="+mj-lt"/>
              <a:buAutoNum type="arabicPeriod"/>
            </a:pPr>
            <a:r>
              <a:rPr lang="id-ID" sz="750" dirty="0"/>
              <a:t>Prima Alloy Steel Universal, PT</a:t>
            </a:r>
          </a:p>
          <a:p>
            <a:pPr marL="171450" indent="-171450">
              <a:buFont typeface="+mj-lt"/>
              <a:buAutoNum type="arabicPeriod"/>
            </a:pPr>
            <a:r>
              <a:rPr lang="id-ID" sz="750" dirty="0"/>
              <a:t>Sinar Agung Selalu Sukses, PT</a:t>
            </a:r>
          </a:p>
          <a:p>
            <a:pPr marL="171450" indent="-171450">
              <a:buFont typeface="+mj-lt"/>
              <a:buAutoNum type="arabicPeriod"/>
            </a:pPr>
            <a:r>
              <a:rPr lang="id-ID" sz="750" dirty="0"/>
              <a:t>Wijaya Karya Industri Dan Kontruksi, PT</a:t>
            </a:r>
          </a:p>
          <a:p>
            <a:pPr marL="171450" indent="-171450">
              <a:buFont typeface="+mj-lt"/>
              <a:buAutoNum type="arabicPeriod"/>
            </a:pPr>
            <a:r>
              <a:rPr lang="id-ID" sz="750" dirty="0"/>
              <a:t>Yamaha Motor Parts Manufacturing Indonesia, PT</a:t>
            </a:r>
          </a:p>
        </p:txBody>
      </p:sp>
      <p:sp>
        <p:nvSpPr>
          <p:cNvPr id="6" name="TextBox 5"/>
          <p:cNvSpPr txBox="1"/>
          <p:nvPr/>
        </p:nvSpPr>
        <p:spPr>
          <a:xfrm>
            <a:off x="5011665" y="820808"/>
            <a:ext cx="1381633" cy="1985159"/>
          </a:xfrm>
          <a:prstGeom prst="rect">
            <a:avLst/>
          </a:prstGeom>
          <a:effectLst>
            <a:glow rad="63500">
              <a:schemeClr val="accent4">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rtlCol="0">
            <a:spAutoFit/>
          </a:bodyPr>
          <a:lstStyle/>
          <a:p>
            <a:r>
              <a:rPr lang="id-ID" sz="1050" b="1" dirty="0">
                <a:solidFill>
                  <a:schemeClr val="accent2"/>
                </a:solidFill>
              </a:rPr>
              <a:t>Steel Casting</a:t>
            </a:r>
          </a:p>
          <a:p>
            <a:pPr marL="171450" indent="-171450">
              <a:buFont typeface="+mj-lt"/>
              <a:buAutoNum type="arabicPeriod"/>
            </a:pPr>
            <a:r>
              <a:rPr lang="id-ID" sz="750" dirty="0"/>
              <a:t>Asia Raya Foundry, PT </a:t>
            </a:r>
          </a:p>
          <a:p>
            <a:pPr marL="171450" indent="-171450">
              <a:buFont typeface="+mj-lt"/>
              <a:buAutoNum type="arabicPeriod"/>
            </a:pPr>
            <a:r>
              <a:rPr lang="id-ID" sz="750" dirty="0"/>
              <a:t>AT Indonesia, PT</a:t>
            </a:r>
          </a:p>
          <a:p>
            <a:pPr marL="171450" indent="-171450">
              <a:buFont typeface="+mj-lt"/>
              <a:buAutoNum type="arabicPeriod"/>
            </a:pPr>
            <a:r>
              <a:rPr lang="id-ID" sz="750" dirty="0"/>
              <a:t>Barata Indonesia, PT</a:t>
            </a:r>
          </a:p>
          <a:p>
            <a:pPr marL="171450" indent="-171450">
              <a:buFont typeface="+mj-lt"/>
              <a:buAutoNum type="arabicPeriod"/>
            </a:pPr>
            <a:r>
              <a:rPr lang="id-ID" sz="750" dirty="0"/>
              <a:t>Cipta Baja Raya, PT</a:t>
            </a:r>
            <a:endParaRPr lang="en-GB" sz="750" dirty="0"/>
          </a:p>
          <a:p>
            <a:pPr marL="171450" indent="-171450">
              <a:buFont typeface="+mj-lt"/>
              <a:buAutoNum type="arabicPeriod"/>
            </a:pPr>
            <a:r>
              <a:rPr lang="id-ID" sz="750" dirty="0"/>
              <a:t>Growth Asia, PT</a:t>
            </a:r>
          </a:p>
          <a:p>
            <a:pPr marL="171450" indent="-171450">
              <a:buFont typeface="+mj-lt"/>
              <a:buAutoNum type="arabicPeriod"/>
            </a:pPr>
            <a:r>
              <a:rPr lang="id-ID" sz="750" dirty="0"/>
              <a:t>Hansa Pratama, PT</a:t>
            </a:r>
          </a:p>
          <a:p>
            <a:pPr marL="171450" indent="-171450">
              <a:buFont typeface="+mj-lt"/>
              <a:buAutoNum type="arabicPeriod"/>
            </a:pPr>
            <a:r>
              <a:rPr lang="id-ID" sz="750" dirty="0"/>
              <a:t>Inter Satria, PT</a:t>
            </a:r>
          </a:p>
          <a:p>
            <a:pPr marL="171450" indent="-171450">
              <a:buFont typeface="+mj-lt"/>
              <a:buAutoNum type="arabicPeriod"/>
            </a:pPr>
            <a:r>
              <a:rPr lang="id-ID" sz="750" dirty="0"/>
              <a:t>Jatim Taman Steel, PT</a:t>
            </a:r>
            <a:endParaRPr lang="en-GB" sz="750" dirty="0"/>
          </a:p>
          <a:p>
            <a:pPr marL="171450" indent="-171450">
              <a:buFont typeface="+mj-lt"/>
              <a:buAutoNum type="arabicPeriod"/>
            </a:pPr>
            <a:r>
              <a:rPr lang="en-GB" sz="750" dirty="0" err="1"/>
              <a:t>Kaishun</a:t>
            </a:r>
            <a:r>
              <a:rPr lang="en-GB" sz="750" dirty="0"/>
              <a:t> </a:t>
            </a:r>
            <a:r>
              <a:rPr lang="en-GB" sz="750" dirty="0" err="1"/>
              <a:t>Idustries</a:t>
            </a:r>
            <a:r>
              <a:rPr lang="en-GB" sz="750" dirty="0"/>
              <a:t> Indonesia</a:t>
            </a:r>
            <a:endParaRPr lang="id-ID" sz="750" dirty="0"/>
          </a:p>
          <a:p>
            <a:pPr marL="171450" indent="-171450">
              <a:buFont typeface="+mj-lt"/>
              <a:buAutoNum type="arabicPeriod"/>
            </a:pPr>
            <a:r>
              <a:rPr lang="id-ID" sz="750" dirty="0"/>
              <a:t>Karya Hidup Sentosa, CV</a:t>
            </a:r>
          </a:p>
          <a:p>
            <a:pPr marL="171450" indent="-171450">
              <a:buFont typeface="+mj-lt"/>
              <a:buAutoNum type="arabicPeriod"/>
            </a:pPr>
            <a:r>
              <a:rPr lang="id-ID" sz="750" dirty="0"/>
              <a:t>Komatsu Indonesia, PT</a:t>
            </a:r>
          </a:p>
          <a:p>
            <a:pPr marL="171450" indent="-171450">
              <a:buFont typeface="+mj-lt"/>
              <a:buAutoNum type="arabicPeriod"/>
            </a:pPr>
            <a:r>
              <a:rPr lang="id-ID" sz="750" dirty="0"/>
              <a:t>Riau Baja Indo, PT</a:t>
            </a:r>
          </a:p>
          <a:p>
            <a:pPr marL="171450" indent="-171450">
              <a:buFont typeface="+mj-lt"/>
              <a:buAutoNum type="arabicPeriod"/>
            </a:pPr>
            <a:r>
              <a:rPr lang="id-ID" sz="750" dirty="0"/>
              <a:t>Sentana Multi Makmur, PT</a:t>
            </a:r>
          </a:p>
        </p:txBody>
      </p:sp>
      <p:sp>
        <p:nvSpPr>
          <p:cNvPr id="8" name="TextBox 7"/>
          <p:cNvSpPr txBox="1"/>
          <p:nvPr/>
        </p:nvSpPr>
        <p:spPr>
          <a:xfrm>
            <a:off x="5890302" y="3130158"/>
            <a:ext cx="2411195" cy="369332"/>
          </a:xfrm>
          <a:prstGeom prst="rect">
            <a:avLst/>
          </a:prstGeom>
          <a:effectLst>
            <a:glow rad="63500">
              <a:schemeClr val="accent4">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d-ID" sz="1050" b="1" dirty="0">
                <a:solidFill>
                  <a:schemeClr val="accent2"/>
                </a:solidFill>
              </a:rPr>
              <a:t>Reclycle Foundry Sand</a:t>
            </a:r>
          </a:p>
          <a:p>
            <a:pPr algn="ctr"/>
            <a:r>
              <a:rPr lang="id-ID" sz="750" dirty="0"/>
              <a:t>Tochu Silika Indonesia, PT</a:t>
            </a:r>
          </a:p>
        </p:txBody>
      </p:sp>
      <p:sp>
        <p:nvSpPr>
          <p:cNvPr id="10" name="TextBox 9"/>
          <p:cNvSpPr txBox="1"/>
          <p:nvPr/>
        </p:nvSpPr>
        <p:spPr>
          <a:xfrm>
            <a:off x="74772" y="3231833"/>
            <a:ext cx="1834039" cy="1061829"/>
          </a:xfrm>
          <a:prstGeom prst="rect">
            <a:avLst/>
          </a:prstGeom>
          <a:effectLst>
            <a:glow rad="63500">
              <a:schemeClr val="accent4">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rtlCol="0">
            <a:spAutoFit/>
          </a:bodyPr>
          <a:lstStyle/>
          <a:p>
            <a:r>
              <a:rPr lang="id-ID" sz="1050" b="1" dirty="0">
                <a:solidFill>
                  <a:schemeClr val="accent2"/>
                </a:solidFill>
              </a:rPr>
              <a:t>Investment Casting</a:t>
            </a:r>
          </a:p>
          <a:p>
            <a:pPr marL="171450" indent="-171450">
              <a:buFont typeface="+mj-lt"/>
              <a:buAutoNum type="arabicPeriod"/>
            </a:pPr>
            <a:r>
              <a:rPr lang="id-ID" sz="750" dirty="0"/>
              <a:t>Metinca Prima Industrial Works, PT</a:t>
            </a:r>
          </a:p>
          <a:p>
            <a:pPr marL="171450" indent="-171450">
              <a:buFont typeface="+mj-lt"/>
              <a:buAutoNum type="arabicPeriod"/>
            </a:pPr>
            <a:r>
              <a:rPr lang="id-ID" sz="750" dirty="0"/>
              <a:t>Peroni Karya Sentra, PT</a:t>
            </a:r>
          </a:p>
          <a:p>
            <a:pPr marL="171450" indent="-171450">
              <a:buFont typeface="+mj-lt"/>
              <a:buAutoNum type="arabicPeriod"/>
            </a:pPr>
            <a:r>
              <a:rPr lang="id-ID" sz="750" dirty="0"/>
              <a:t>Pelopor Teknologi Implantindo, PT</a:t>
            </a:r>
          </a:p>
          <a:p>
            <a:pPr marL="171450" indent="-171450">
              <a:buFont typeface="+mj-lt"/>
              <a:buAutoNum type="arabicPeriod"/>
            </a:pPr>
            <a:r>
              <a:rPr lang="id-ID" sz="750" dirty="0"/>
              <a:t>Stainless Steel Primavalve Majubersama,  PT</a:t>
            </a:r>
          </a:p>
          <a:p>
            <a:pPr marL="171450" indent="-171450">
              <a:buFont typeface="+mj-lt"/>
              <a:buAutoNum type="arabicPeriod"/>
            </a:pPr>
            <a:r>
              <a:rPr lang="id-ID" sz="750" dirty="0"/>
              <a:t>Trieka Aimex, PT</a:t>
            </a:r>
          </a:p>
          <a:p>
            <a:pPr marL="171450" indent="-171450">
              <a:buFont typeface="+mj-lt"/>
              <a:buAutoNum type="arabicPeriod"/>
            </a:pPr>
            <a:r>
              <a:rPr lang="id-ID" sz="750" dirty="0"/>
              <a:t>Zenith Allmart Precisindo, PT</a:t>
            </a:r>
          </a:p>
        </p:txBody>
      </p:sp>
      <p:sp>
        <p:nvSpPr>
          <p:cNvPr id="12" name="TextBox 11"/>
          <p:cNvSpPr txBox="1"/>
          <p:nvPr/>
        </p:nvSpPr>
        <p:spPr>
          <a:xfrm>
            <a:off x="3765095" y="3227021"/>
            <a:ext cx="1480459" cy="923330"/>
          </a:xfrm>
          <a:prstGeom prst="rect">
            <a:avLst/>
          </a:prstGeom>
          <a:ln w="28575">
            <a:solidFill>
              <a:srgbClr val="FF0000"/>
            </a:solidFill>
          </a:ln>
          <a:effectLst>
            <a:glow rad="101600">
              <a:schemeClr val="accent3">
                <a:satMod val="175000"/>
                <a:alpha val="40000"/>
              </a:schemeClr>
            </a:glow>
          </a:effectLst>
        </p:spPr>
        <p:style>
          <a:lnRef idx="2">
            <a:schemeClr val="dk1"/>
          </a:lnRef>
          <a:fillRef idx="1">
            <a:schemeClr val="lt1"/>
          </a:fillRef>
          <a:effectRef idx="0">
            <a:schemeClr val="dk1"/>
          </a:effectRef>
          <a:fontRef idx="minor">
            <a:schemeClr val="dk1"/>
          </a:fontRef>
        </p:style>
        <p:txBody>
          <a:bodyPr wrap="square" rtlCol="0">
            <a:spAutoFit/>
          </a:bodyPr>
          <a:lstStyle/>
          <a:p>
            <a:pPr algn="ctr"/>
            <a:endParaRPr lang="id-ID" b="1" dirty="0"/>
          </a:p>
          <a:p>
            <a:pPr algn="ctr"/>
            <a:endParaRPr lang="id-ID" b="1" dirty="0"/>
          </a:p>
          <a:p>
            <a:pPr algn="ctr"/>
            <a:r>
              <a:rPr lang="id-ID" b="1" dirty="0"/>
              <a:t>APLINDO</a:t>
            </a:r>
          </a:p>
        </p:txBody>
      </p:sp>
      <p:sp>
        <p:nvSpPr>
          <p:cNvPr id="14" name="TextBox 13"/>
          <p:cNvSpPr txBox="1"/>
          <p:nvPr/>
        </p:nvSpPr>
        <p:spPr>
          <a:xfrm>
            <a:off x="7158124" y="4747998"/>
            <a:ext cx="1856024" cy="1223412"/>
          </a:xfrm>
          <a:prstGeom prst="rect">
            <a:avLst/>
          </a:prstGeom>
          <a:effectLst>
            <a:glow rad="63500">
              <a:schemeClr val="accent4">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rtlCol="0">
            <a:spAutoFit/>
          </a:bodyPr>
          <a:lstStyle/>
          <a:p>
            <a:r>
              <a:rPr lang="id-ID" sz="1050" b="1" dirty="0">
                <a:solidFill>
                  <a:schemeClr val="accent2"/>
                </a:solidFill>
              </a:rPr>
              <a:t>Foundry Material / Equipments Suppliers</a:t>
            </a:r>
          </a:p>
          <a:p>
            <a:pPr marL="257175" indent="-126206">
              <a:buFont typeface="+mj-lt"/>
              <a:buAutoNum type="arabicPeriod"/>
            </a:pPr>
            <a:r>
              <a:rPr lang="id-ID" sz="750" dirty="0"/>
              <a:t>Caprefindo, PT</a:t>
            </a:r>
          </a:p>
          <a:p>
            <a:pPr marL="257175" indent="-126206">
              <a:buFont typeface="+mj-lt"/>
              <a:buAutoNum type="arabicPeriod"/>
            </a:pPr>
            <a:r>
              <a:rPr lang="id-ID" sz="750" dirty="0"/>
              <a:t>Dover Chemical, PT</a:t>
            </a:r>
          </a:p>
          <a:p>
            <a:pPr marL="257175" indent="-126206">
              <a:buFont typeface="+mj-lt"/>
              <a:buAutoNum type="arabicPeriod"/>
            </a:pPr>
            <a:r>
              <a:rPr lang="id-ID" sz="750" dirty="0"/>
              <a:t>Foseco Indonesia, PT,</a:t>
            </a:r>
          </a:p>
          <a:p>
            <a:pPr marL="257175" indent="-126206">
              <a:buFont typeface="+mj-lt"/>
              <a:buAutoNum type="arabicPeriod"/>
            </a:pPr>
            <a:r>
              <a:rPr lang="id-ID" sz="750" dirty="0"/>
              <a:t>Indonesia Bentonite, PT</a:t>
            </a:r>
          </a:p>
          <a:p>
            <a:pPr marL="257175" indent="-126206">
              <a:buFont typeface="+mj-lt"/>
              <a:buAutoNum type="arabicPeriod"/>
            </a:pPr>
            <a:r>
              <a:rPr lang="id-ID" sz="750" dirty="0"/>
              <a:t>Makmur Meta Graha Dinamika, PT</a:t>
            </a:r>
          </a:p>
          <a:p>
            <a:pPr marL="257175" indent="-126206">
              <a:buFont typeface="+mj-lt"/>
              <a:buAutoNum type="arabicPeriod"/>
            </a:pPr>
            <a:r>
              <a:rPr lang="id-ID" sz="750" dirty="0"/>
              <a:t>Prolimas Utama Jaya, PT</a:t>
            </a:r>
          </a:p>
          <a:p>
            <a:pPr marL="257175" indent="-126206">
              <a:buFont typeface="+mj-lt"/>
              <a:buAutoNum type="arabicPeriod"/>
            </a:pPr>
            <a:r>
              <a:rPr lang="id-ID" sz="750" dirty="0"/>
              <a:t>Sinto Indonesia, PT</a:t>
            </a:r>
          </a:p>
        </p:txBody>
      </p:sp>
      <p:sp>
        <p:nvSpPr>
          <p:cNvPr id="16" name="TextBox 15"/>
          <p:cNvSpPr txBox="1"/>
          <p:nvPr/>
        </p:nvSpPr>
        <p:spPr>
          <a:xfrm>
            <a:off x="5933009" y="3531672"/>
            <a:ext cx="1829657" cy="738664"/>
          </a:xfrm>
          <a:prstGeom prst="rect">
            <a:avLst/>
          </a:prstGeom>
          <a:effectLst>
            <a:glow rad="63500">
              <a:schemeClr val="accent4">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d-ID" sz="900" b="1" dirty="0">
                <a:solidFill>
                  <a:schemeClr val="accent2"/>
                </a:solidFill>
              </a:rPr>
              <a:t>Forging</a:t>
            </a:r>
            <a:r>
              <a:rPr lang="id-ID" sz="1200" dirty="0">
                <a:solidFill>
                  <a:schemeClr val="accent2"/>
                </a:solidFill>
              </a:rPr>
              <a:t> </a:t>
            </a:r>
          </a:p>
          <a:p>
            <a:pPr marL="134779" indent="-134779" algn="just">
              <a:buAutoNum type="arabicPeriod"/>
            </a:pPr>
            <a:r>
              <a:rPr lang="id-ID" sz="750" dirty="0"/>
              <a:t>Komatsu Undercarriage indonesia, PT</a:t>
            </a:r>
            <a:endParaRPr lang="en-GB" sz="750" dirty="0"/>
          </a:p>
          <a:p>
            <a:pPr marL="134779" indent="-134779" algn="just">
              <a:buAutoNum type="arabicPeriod"/>
            </a:pPr>
            <a:r>
              <a:rPr lang="en-GB" sz="750" dirty="0" err="1"/>
              <a:t>Barata</a:t>
            </a:r>
            <a:r>
              <a:rPr lang="en-GB" sz="750" dirty="0"/>
              <a:t> Indonesia, PT</a:t>
            </a:r>
          </a:p>
          <a:p>
            <a:pPr marL="134779" indent="-134779" algn="just">
              <a:buAutoNum type="arabicPeriod"/>
            </a:pPr>
            <a:r>
              <a:rPr lang="en-GB" sz="750" dirty="0" err="1"/>
              <a:t>Pindad</a:t>
            </a:r>
            <a:r>
              <a:rPr lang="en-GB" sz="750" dirty="0"/>
              <a:t> (Persero), PT</a:t>
            </a:r>
          </a:p>
          <a:p>
            <a:pPr marL="134779" indent="-134779" algn="just">
              <a:buAutoNum type="arabicPeriod"/>
            </a:pPr>
            <a:r>
              <a:rPr lang="en-GB" sz="750" dirty="0"/>
              <a:t>Growth Asia, PT</a:t>
            </a:r>
            <a:endParaRPr lang="id-ID" sz="750" dirty="0"/>
          </a:p>
        </p:txBody>
      </p:sp>
      <p:sp>
        <p:nvSpPr>
          <p:cNvPr id="18" name="TextBox 17"/>
          <p:cNvSpPr txBox="1"/>
          <p:nvPr/>
        </p:nvSpPr>
        <p:spPr>
          <a:xfrm>
            <a:off x="1338909" y="894171"/>
            <a:ext cx="1656820" cy="2331407"/>
          </a:xfrm>
          <a:prstGeom prst="rect">
            <a:avLst/>
          </a:prstGeom>
          <a:effectLst>
            <a:glow rad="63500">
              <a:schemeClr val="accent4">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rtlCol="0">
            <a:spAutoFit/>
          </a:bodyPr>
          <a:lstStyle/>
          <a:p>
            <a:r>
              <a:rPr lang="id-ID" sz="1050" b="1" dirty="0">
                <a:solidFill>
                  <a:schemeClr val="accent2"/>
                </a:solidFill>
              </a:rPr>
              <a:t>Iron Casting/Ductile</a:t>
            </a:r>
          </a:p>
          <a:p>
            <a:pPr marL="171450" indent="-171450">
              <a:buFont typeface="+mj-lt"/>
              <a:buAutoNum type="arabicPeriod"/>
            </a:pPr>
            <a:r>
              <a:rPr lang="id-ID" sz="750" dirty="0"/>
              <a:t>Asian Isuzu Casting Center, PT</a:t>
            </a:r>
          </a:p>
          <a:p>
            <a:pPr marL="171450" indent="-171450">
              <a:buFont typeface="+mj-lt"/>
              <a:buAutoNum type="arabicPeriod"/>
            </a:pPr>
            <a:r>
              <a:rPr lang="id-ID" sz="750" dirty="0"/>
              <a:t>AT Indonesia, PT</a:t>
            </a:r>
          </a:p>
          <a:p>
            <a:pPr marL="171450" indent="-171450">
              <a:buFont typeface="+mj-lt"/>
              <a:buAutoNum type="arabicPeriod"/>
            </a:pPr>
            <a:r>
              <a:rPr lang="id-ID" sz="750" dirty="0"/>
              <a:t>Aplus Pacific, PT</a:t>
            </a:r>
          </a:p>
          <a:p>
            <a:pPr marL="171450" indent="-171450">
              <a:buFont typeface="+mj-lt"/>
              <a:buAutoNum type="arabicPeriod"/>
            </a:pPr>
            <a:r>
              <a:rPr lang="id-ID" sz="750" dirty="0"/>
              <a:t>Bakrie Autoparts, PT</a:t>
            </a:r>
          </a:p>
          <a:p>
            <a:pPr marL="171450" indent="-171450">
              <a:buFont typeface="+mj-lt"/>
              <a:buAutoNum type="arabicPeriod"/>
            </a:pPr>
            <a:r>
              <a:rPr lang="id-ID" sz="750" dirty="0"/>
              <a:t>Barata Indonesia, PT</a:t>
            </a:r>
          </a:p>
          <a:p>
            <a:pPr marL="171450" indent="-171450">
              <a:buFont typeface="+mj-lt"/>
              <a:buAutoNum type="arabicPeriod"/>
            </a:pPr>
            <a:r>
              <a:rPr lang="id-ID" sz="750" dirty="0"/>
              <a:t>Bina Usaha Mandiri Mizusawa, PT</a:t>
            </a:r>
          </a:p>
          <a:p>
            <a:pPr marL="171450" indent="-171450">
              <a:buFont typeface="+mj-lt"/>
              <a:buAutoNum type="arabicPeriod"/>
            </a:pPr>
            <a:r>
              <a:rPr lang="id-ID" sz="750" dirty="0"/>
              <a:t>Geteka Founindo, PT</a:t>
            </a:r>
          </a:p>
          <a:p>
            <a:pPr marL="171450" indent="-171450">
              <a:buFont typeface="+mj-lt"/>
              <a:buAutoNum type="arabicPeriod"/>
            </a:pPr>
            <a:r>
              <a:rPr lang="id-ID" sz="750" dirty="0"/>
              <a:t>Growth Asia, PT</a:t>
            </a:r>
          </a:p>
          <a:p>
            <a:pPr marL="171450" indent="-171450">
              <a:buFont typeface="+mj-lt"/>
              <a:buAutoNum type="arabicPeriod"/>
            </a:pPr>
            <a:r>
              <a:rPr lang="id-ID" sz="750" dirty="0"/>
              <a:t>Hansa Pratama, PT</a:t>
            </a:r>
          </a:p>
          <a:p>
            <a:pPr marL="171450" indent="-171450">
              <a:buFont typeface="+mj-lt"/>
              <a:buAutoNum type="arabicPeriod"/>
            </a:pPr>
            <a:r>
              <a:rPr lang="id-ID" sz="750" dirty="0"/>
              <a:t>Indoprima Gemilang, PT</a:t>
            </a:r>
          </a:p>
          <a:p>
            <a:pPr marL="171450" indent="-171450">
              <a:buFont typeface="+mj-lt"/>
              <a:buAutoNum type="arabicPeriod"/>
            </a:pPr>
            <a:r>
              <a:rPr lang="id-ID" sz="750" dirty="0"/>
              <a:t>Inter Satria, PT</a:t>
            </a:r>
          </a:p>
          <a:p>
            <a:pPr marL="171450" indent="-171450">
              <a:buFont typeface="+mj-lt"/>
              <a:buAutoNum type="arabicPeriod"/>
            </a:pPr>
            <a:r>
              <a:rPr lang="id-ID" sz="750" dirty="0"/>
              <a:t>Karya Hidup Sentosa, CV</a:t>
            </a:r>
          </a:p>
          <a:p>
            <a:pPr marL="171450" indent="-171450">
              <a:buFont typeface="+mj-lt"/>
              <a:buAutoNum type="arabicPeriod"/>
            </a:pPr>
            <a:r>
              <a:rPr lang="id-ID" sz="750" dirty="0"/>
              <a:t>Pakarti Riken Indonesia, PT</a:t>
            </a:r>
          </a:p>
          <a:p>
            <a:pPr marL="171450" indent="-171450">
              <a:buFont typeface="+mj-lt"/>
              <a:buAutoNum type="arabicPeriod"/>
            </a:pPr>
            <a:r>
              <a:rPr lang="id-ID" sz="750" dirty="0"/>
              <a:t>Pindad (Persero), PT</a:t>
            </a:r>
          </a:p>
          <a:p>
            <a:pPr marL="171450" indent="-171450">
              <a:buFont typeface="+mj-lt"/>
              <a:buAutoNum type="arabicPeriod"/>
            </a:pPr>
            <a:r>
              <a:rPr lang="id-ID" sz="750" dirty="0"/>
              <a:t>Riau Baja Indo, PT</a:t>
            </a:r>
          </a:p>
          <a:p>
            <a:pPr marL="171450" indent="-171450">
              <a:buFont typeface="+mj-lt"/>
              <a:buAutoNum type="arabicPeriod"/>
            </a:pPr>
            <a:r>
              <a:rPr lang="id-ID" sz="750" dirty="0"/>
              <a:t>Sinar Agung Selalu Sukses, PT</a:t>
            </a:r>
          </a:p>
          <a:p>
            <a:pPr marL="171450" indent="-171450">
              <a:buFont typeface="+mj-lt"/>
              <a:buAutoNum type="arabicPeriod"/>
            </a:pPr>
            <a:r>
              <a:rPr lang="id-ID" sz="750" dirty="0"/>
              <a:t>Yanmar Indonesia, PT</a:t>
            </a:r>
          </a:p>
        </p:txBody>
      </p:sp>
      <p:sp>
        <p:nvSpPr>
          <p:cNvPr id="20" name="TextBox 19"/>
          <p:cNvSpPr txBox="1"/>
          <p:nvPr/>
        </p:nvSpPr>
        <p:spPr>
          <a:xfrm>
            <a:off x="3117579" y="1630089"/>
            <a:ext cx="1763486" cy="946413"/>
          </a:xfrm>
          <a:prstGeom prst="rect">
            <a:avLst/>
          </a:prstGeom>
          <a:effectLst>
            <a:glow rad="63500">
              <a:schemeClr val="accent4">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d-ID" sz="1050" b="1" dirty="0">
                <a:solidFill>
                  <a:schemeClr val="accent2"/>
                </a:solidFill>
              </a:rPr>
              <a:t>Alloy Aluminum Industries</a:t>
            </a:r>
          </a:p>
          <a:p>
            <a:pPr marL="257175" indent="-126206">
              <a:buFont typeface="+mj-lt"/>
              <a:buAutoNum type="arabicPeriod"/>
            </a:pPr>
            <a:r>
              <a:rPr lang="id-ID" sz="750" dirty="0"/>
              <a:t>Daiki Aluminium Industry Indonesia, PT</a:t>
            </a:r>
          </a:p>
          <a:p>
            <a:pPr marL="257175" indent="-126206">
              <a:buFont typeface="+mj-lt"/>
              <a:buAutoNum type="arabicPeriod"/>
            </a:pPr>
            <a:r>
              <a:rPr lang="id-ID" sz="750" dirty="0"/>
              <a:t>Indonesia Smelting Technology, PT</a:t>
            </a:r>
          </a:p>
          <a:p>
            <a:pPr marL="257175" indent="-126206">
              <a:buFont typeface="+mj-lt"/>
              <a:buAutoNum type="arabicPeriod"/>
            </a:pPr>
            <a:r>
              <a:rPr lang="id-ID" sz="750" dirty="0"/>
              <a:t>Molten Aluminum Producer Indonesia, PT</a:t>
            </a:r>
          </a:p>
        </p:txBody>
      </p:sp>
      <p:sp>
        <p:nvSpPr>
          <p:cNvPr id="22" name="TextBox 21"/>
          <p:cNvSpPr txBox="1"/>
          <p:nvPr/>
        </p:nvSpPr>
        <p:spPr>
          <a:xfrm>
            <a:off x="5337810" y="4571524"/>
            <a:ext cx="1856899" cy="600164"/>
          </a:xfrm>
          <a:prstGeom prst="rect">
            <a:avLst/>
          </a:prstGeom>
          <a:effectLst>
            <a:glow rad="63500">
              <a:schemeClr val="accent4">
                <a:satMod val="175000"/>
                <a:alpha val="40000"/>
              </a:schemeClr>
            </a:glow>
          </a:effectLst>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id-ID" sz="1050" b="1" dirty="0">
                <a:solidFill>
                  <a:schemeClr val="accent2"/>
                </a:solidFill>
              </a:rPr>
              <a:t>Lead Recycle Industries</a:t>
            </a:r>
          </a:p>
          <a:p>
            <a:pPr marL="257175" indent="-126206">
              <a:buFont typeface="+mj-lt"/>
              <a:buAutoNum type="arabicPeriod"/>
            </a:pPr>
            <a:r>
              <a:rPr lang="id-ID" sz="750" dirty="0"/>
              <a:t>Indra Eramulti Logam Industri, PT</a:t>
            </a:r>
          </a:p>
          <a:p>
            <a:pPr marL="257175" indent="-126206">
              <a:buFont typeface="+mj-lt"/>
              <a:buAutoNum type="arabicPeriod"/>
            </a:pPr>
            <a:r>
              <a:rPr lang="id-ID" sz="750" dirty="0"/>
              <a:t>Muhtomas, PT</a:t>
            </a:r>
          </a:p>
          <a:p>
            <a:pPr marL="257175" indent="-126206">
              <a:buFont typeface="+mj-lt"/>
              <a:buAutoNum type="arabicPeriod"/>
            </a:pPr>
            <a:r>
              <a:rPr lang="id-ID" sz="750" dirty="0"/>
              <a:t>Non Ferindo Utama, PT</a:t>
            </a:r>
          </a:p>
        </p:txBody>
      </p:sp>
      <p:cxnSp>
        <p:nvCxnSpPr>
          <p:cNvPr id="24" name="Connector: Elbow 23"/>
          <p:cNvCxnSpPr>
            <a:cxnSpLocks/>
            <a:stCxn id="12" idx="0"/>
            <a:endCxn id="6" idx="2"/>
          </p:cNvCxnSpPr>
          <p:nvPr/>
        </p:nvCxnSpPr>
        <p:spPr>
          <a:xfrm rot="5400000" flipH="1" flipV="1">
            <a:off x="4893376" y="2417916"/>
            <a:ext cx="421054" cy="1197157"/>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7" name="Connector: Elbow 26"/>
          <p:cNvCxnSpPr>
            <a:endCxn id="18" idx="2"/>
          </p:cNvCxnSpPr>
          <p:nvPr/>
        </p:nvCxnSpPr>
        <p:spPr>
          <a:xfrm rot="10800000">
            <a:off x="2167320" y="3225579"/>
            <a:ext cx="1525055" cy="38959"/>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Connector: Elbow 29"/>
          <p:cNvCxnSpPr>
            <a:endCxn id="20" idx="2"/>
          </p:cNvCxnSpPr>
          <p:nvPr/>
        </p:nvCxnSpPr>
        <p:spPr>
          <a:xfrm rot="16200000" flipV="1">
            <a:off x="3853682" y="2722142"/>
            <a:ext cx="650520" cy="359240"/>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Connector: Elbow 31"/>
          <p:cNvCxnSpPr>
            <a:endCxn id="8" idx="1"/>
          </p:cNvCxnSpPr>
          <p:nvPr/>
        </p:nvCxnSpPr>
        <p:spPr>
          <a:xfrm flipV="1">
            <a:off x="5254825" y="3314824"/>
            <a:ext cx="635477" cy="21685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Connector: Elbow 35"/>
          <p:cNvCxnSpPr/>
          <p:nvPr/>
        </p:nvCxnSpPr>
        <p:spPr>
          <a:xfrm rot="10800000" flipV="1">
            <a:off x="3077052" y="3949066"/>
            <a:ext cx="719614" cy="343376"/>
          </a:xfrm>
          <a:prstGeom prst="bentConnector3">
            <a:avLst>
              <a:gd name="adj1" fmla="val 99735"/>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0" name="Connector: Elbow 39"/>
          <p:cNvCxnSpPr/>
          <p:nvPr/>
        </p:nvCxnSpPr>
        <p:spPr>
          <a:xfrm rot="16200000" flipH="1">
            <a:off x="5231470" y="3464526"/>
            <a:ext cx="444145" cy="1769629"/>
          </a:xfrm>
          <a:prstGeom prst="bentConnector3">
            <a:avLst>
              <a:gd name="adj1" fmla="val 47660"/>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2" name="Connector: Elbow 41"/>
          <p:cNvCxnSpPr>
            <a:endCxn id="16" idx="1"/>
          </p:cNvCxnSpPr>
          <p:nvPr/>
        </p:nvCxnSpPr>
        <p:spPr>
          <a:xfrm>
            <a:off x="5254825" y="3579345"/>
            <a:ext cx="678184" cy="321659"/>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pic>
        <p:nvPicPr>
          <p:cNvPr id="141" name="Picture 140"/>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25767" y="3218974"/>
            <a:ext cx="562451" cy="571500"/>
          </a:xfrm>
          <a:prstGeom prst="rect">
            <a:avLst/>
          </a:prstGeom>
          <a:noFill/>
          <a:ln>
            <a:noFill/>
          </a:ln>
        </p:spPr>
      </p:pic>
      <p:pic>
        <p:nvPicPr>
          <p:cNvPr id="152" name="Picture 151"/>
          <p:cNvPicPr>
            <a:picLocks noChangeAspect="1"/>
          </p:cNvPicPr>
          <p:nvPr/>
        </p:nvPicPr>
        <p:blipFill rotWithShape="1">
          <a:blip r:embed="rId3" cstate="print">
            <a:extLst>
              <a:ext uri="{28A0092B-C50C-407E-A947-70E740481C1C}">
                <a14:useLocalDpi xmlns:a14="http://schemas.microsoft.com/office/drawing/2010/main" val="0"/>
              </a:ext>
            </a:extLst>
          </a:blip>
          <a:srcRect l="11984" t="7854" r="9233" b="18213"/>
          <a:stretch>
            <a:fillRect/>
          </a:stretch>
        </p:blipFill>
        <p:spPr>
          <a:xfrm>
            <a:off x="7913929" y="3166776"/>
            <a:ext cx="325240" cy="305217"/>
          </a:xfrm>
          <a:prstGeom prst="rect">
            <a:avLst/>
          </a:prstGeom>
        </p:spPr>
      </p:pic>
      <p:pic>
        <p:nvPicPr>
          <p:cNvPr id="155" name="Picture 154"/>
          <p:cNvPicPr>
            <a:picLocks noChangeAspect="1"/>
          </p:cNvPicPr>
          <p:nvPr/>
        </p:nvPicPr>
        <p:blipFill rotWithShape="1">
          <a:blip r:embed="rId4"/>
          <a:srcRect l="24318" t="25716" r="42954" b="12305"/>
          <a:stretch>
            <a:fillRect/>
          </a:stretch>
        </p:blipFill>
        <p:spPr>
          <a:xfrm>
            <a:off x="6491949" y="878886"/>
            <a:ext cx="1092653" cy="1711874"/>
          </a:xfrm>
          <a:prstGeom prst="rect">
            <a:avLst/>
          </a:prstGeom>
        </p:spPr>
      </p:pic>
      <p:pic>
        <p:nvPicPr>
          <p:cNvPr id="167" name="Picture 166"/>
          <p:cNvPicPr>
            <a:picLocks noChangeAspect="1"/>
          </p:cNvPicPr>
          <p:nvPr/>
        </p:nvPicPr>
        <p:blipFill rotWithShape="1">
          <a:blip r:embed="rId5"/>
          <a:srcRect l="36671" t="48484" r="26330" b="22395"/>
          <a:stretch>
            <a:fillRect/>
          </a:stretch>
        </p:blipFill>
        <p:spPr>
          <a:xfrm>
            <a:off x="1807332" y="3723921"/>
            <a:ext cx="741689" cy="451799"/>
          </a:xfrm>
          <a:prstGeom prst="rect">
            <a:avLst/>
          </a:prstGeom>
        </p:spPr>
      </p:pic>
      <p:pic>
        <p:nvPicPr>
          <p:cNvPr id="169" name="Picture 168"/>
          <p:cNvPicPr>
            <a:picLocks noChangeAspect="1"/>
          </p:cNvPicPr>
          <p:nvPr/>
        </p:nvPicPr>
        <p:blipFill rotWithShape="1">
          <a:blip r:embed="rId6"/>
          <a:srcRect l="57500" t="23018" r="32500" b="62255"/>
          <a:stretch>
            <a:fillRect/>
          </a:stretch>
        </p:blipFill>
        <p:spPr>
          <a:xfrm>
            <a:off x="3034002" y="2828870"/>
            <a:ext cx="569170" cy="562460"/>
          </a:xfrm>
          <a:prstGeom prst="rect">
            <a:avLst/>
          </a:prstGeom>
        </p:spPr>
      </p:pic>
      <p:pic>
        <p:nvPicPr>
          <p:cNvPr id="171" name="Picture 170"/>
          <p:cNvPicPr>
            <a:picLocks noChangeAspect="1"/>
          </p:cNvPicPr>
          <p:nvPr/>
        </p:nvPicPr>
        <p:blipFill rotWithShape="1">
          <a:blip r:embed="rId7"/>
          <a:srcRect l="61972" t="46771" r="24773" b="33325"/>
          <a:stretch>
            <a:fillRect/>
          </a:stretch>
        </p:blipFill>
        <p:spPr>
          <a:xfrm>
            <a:off x="2773996" y="2489325"/>
            <a:ext cx="538445" cy="454604"/>
          </a:xfrm>
          <a:prstGeom prst="rect">
            <a:avLst/>
          </a:prstGeom>
        </p:spPr>
      </p:pic>
      <p:pic>
        <p:nvPicPr>
          <p:cNvPr id="175" name="Picture 174"/>
          <p:cNvPicPr>
            <a:picLocks noChangeAspect="1"/>
          </p:cNvPicPr>
          <p:nvPr/>
        </p:nvPicPr>
        <p:blipFill rotWithShape="1">
          <a:blip r:embed="rId8"/>
          <a:srcRect l="38410" t="28818" r="53093" b="58115"/>
          <a:stretch>
            <a:fillRect/>
          </a:stretch>
        </p:blipFill>
        <p:spPr>
          <a:xfrm>
            <a:off x="8301496" y="896512"/>
            <a:ext cx="496241" cy="475425"/>
          </a:xfrm>
          <a:prstGeom prst="rect">
            <a:avLst/>
          </a:prstGeom>
        </p:spPr>
      </p:pic>
      <p:pic>
        <p:nvPicPr>
          <p:cNvPr id="182" name="Picture 181"/>
          <p:cNvPicPr>
            <a:picLocks noChangeAspect="1"/>
          </p:cNvPicPr>
          <p:nvPr/>
        </p:nvPicPr>
        <p:blipFill rotWithShape="1">
          <a:blip r:embed="rId9"/>
          <a:srcRect l="16251" t="22209" r="19545" b="14529"/>
          <a:stretch>
            <a:fillRect/>
          </a:stretch>
        </p:blipFill>
        <p:spPr>
          <a:xfrm>
            <a:off x="74772" y="982028"/>
            <a:ext cx="1211104" cy="1044416"/>
          </a:xfrm>
          <a:prstGeom prst="rect">
            <a:avLst/>
          </a:prstGeom>
        </p:spPr>
      </p:pic>
      <p:pic>
        <p:nvPicPr>
          <p:cNvPr id="188" name="Picture 187"/>
          <p:cNvPicPr>
            <a:picLocks noChangeAspect="1"/>
          </p:cNvPicPr>
          <p:nvPr/>
        </p:nvPicPr>
        <p:blipFill rotWithShape="1">
          <a:blip r:embed="rId10"/>
          <a:srcRect l="9659" t="59398" r="51704" b="8868"/>
          <a:stretch>
            <a:fillRect/>
          </a:stretch>
        </p:blipFill>
        <p:spPr>
          <a:xfrm>
            <a:off x="8738" y="2040674"/>
            <a:ext cx="635514" cy="339438"/>
          </a:xfrm>
          <a:prstGeom prst="rect">
            <a:avLst/>
          </a:prstGeom>
        </p:spPr>
      </p:pic>
      <p:pic>
        <p:nvPicPr>
          <p:cNvPr id="192" name="Picture 191"/>
          <p:cNvPicPr>
            <a:picLocks noChangeAspect="1"/>
          </p:cNvPicPr>
          <p:nvPr/>
        </p:nvPicPr>
        <p:blipFill rotWithShape="1">
          <a:blip r:embed="rId11"/>
          <a:srcRect l="21591" t="35549" r="22272" b="14124"/>
          <a:stretch>
            <a:fillRect/>
          </a:stretch>
        </p:blipFill>
        <p:spPr>
          <a:xfrm>
            <a:off x="701825" y="2067114"/>
            <a:ext cx="582201" cy="339438"/>
          </a:xfrm>
          <a:prstGeom prst="rect">
            <a:avLst/>
          </a:prstGeom>
        </p:spPr>
      </p:pic>
      <p:pic>
        <p:nvPicPr>
          <p:cNvPr id="196" name="Picture 195"/>
          <p:cNvPicPr>
            <a:picLocks noChangeAspect="1"/>
          </p:cNvPicPr>
          <p:nvPr/>
        </p:nvPicPr>
        <p:blipFill rotWithShape="1">
          <a:blip r:embed="rId12"/>
          <a:srcRect l="18522" t="21804" r="2614" b="9701"/>
          <a:stretch>
            <a:fillRect/>
          </a:stretch>
        </p:blipFill>
        <p:spPr>
          <a:xfrm>
            <a:off x="-26154" y="2492902"/>
            <a:ext cx="1395067" cy="779154"/>
          </a:xfrm>
          <a:prstGeom prst="rect">
            <a:avLst/>
          </a:prstGeom>
        </p:spPr>
      </p:pic>
      <p:pic>
        <p:nvPicPr>
          <p:cNvPr id="202" name="Picture 201"/>
          <p:cNvPicPr>
            <a:picLocks noChangeAspect="1"/>
          </p:cNvPicPr>
          <p:nvPr/>
        </p:nvPicPr>
        <p:blipFill rotWithShape="1">
          <a:blip r:embed="rId13"/>
          <a:srcRect l="18409" t="43431" r="42954" b="10081"/>
          <a:stretch>
            <a:fillRect/>
          </a:stretch>
        </p:blipFill>
        <p:spPr>
          <a:xfrm flipV="1">
            <a:off x="41432" y="4523829"/>
            <a:ext cx="542817" cy="367199"/>
          </a:xfrm>
          <a:prstGeom prst="rect">
            <a:avLst/>
          </a:prstGeom>
        </p:spPr>
      </p:pic>
      <p:pic>
        <p:nvPicPr>
          <p:cNvPr id="204" name="Picture 203"/>
          <p:cNvPicPr>
            <a:picLocks noChangeAspect="1"/>
          </p:cNvPicPr>
          <p:nvPr/>
        </p:nvPicPr>
        <p:blipFill rotWithShape="1">
          <a:blip r:embed="rId14"/>
          <a:srcRect l="31932" t="21338" r="33863" b="19177"/>
          <a:stretch>
            <a:fillRect/>
          </a:stretch>
        </p:blipFill>
        <p:spPr>
          <a:xfrm flipV="1">
            <a:off x="574084" y="4530300"/>
            <a:ext cx="401073" cy="426140"/>
          </a:xfrm>
          <a:prstGeom prst="rect">
            <a:avLst/>
          </a:prstGeom>
        </p:spPr>
      </p:pic>
      <p:pic>
        <p:nvPicPr>
          <p:cNvPr id="206" name="Picture 205"/>
          <p:cNvPicPr>
            <a:picLocks noChangeAspect="1"/>
          </p:cNvPicPr>
          <p:nvPr/>
        </p:nvPicPr>
        <p:blipFill rotWithShape="1">
          <a:blip r:embed="rId15"/>
          <a:srcRect l="28636" t="21338" r="29772" b="21805"/>
          <a:stretch>
            <a:fillRect/>
          </a:stretch>
        </p:blipFill>
        <p:spPr>
          <a:xfrm flipV="1">
            <a:off x="43349" y="4870495"/>
            <a:ext cx="552506" cy="424655"/>
          </a:xfrm>
          <a:prstGeom prst="rect">
            <a:avLst/>
          </a:prstGeom>
        </p:spPr>
      </p:pic>
      <p:pic>
        <p:nvPicPr>
          <p:cNvPr id="208" name="Picture 207"/>
          <p:cNvPicPr>
            <a:picLocks noChangeAspect="1"/>
          </p:cNvPicPr>
          <p:nvPr/>
        </p:nvPicPr>
        <p:blipFill rotWithShape="1">
          <a:blip r:embed="rId16"/>
          <a:srcRect l="48569" t="24725" r="25000" b="45082"/>
          <a:stretch>
            <a:fillRect/>
          </a:stretch>
        </p:blipFill>
        <p:spPr>
          <a:xfrm>
            <a:off x="556809" y="4917661"/>
            <a:ext cx="418348" cy="385445"/>
          </a:xfrm>
          <a:prstGeom prst="rect">
            <a:avLst/>
          </a:prstGeom>
        </p:spPr>
      </p:pic>
      <p:pic>
        <p:nvPicPr>
          <p:cNvPr id="210" name="Picture 209"/>
          <p:cNvPicPr>
            <a:picLocks noChangeAspect="1"/>
          </p:cNvPicPr>
          <p:nvPr/>
        </p:nvPicPr>
        <p:blipFill>
          <a:blip r:embed="rId17"/>
          <a:stretch>
            <a:fillRect/>
          </a:stretch>
        </p:blipFill>
        <p:spPr>
          <a:xfrm>
            <a:off x="11402" y="5303105"/>
            <a:ext cx="1057172" cy="727538"/>
          </a:xfrm>
          <a:prstGeom prst="rect">
            <a:avLst/>
          </a:prstGeom>
        </p:spPr>
      </p:pic>
      <p:pic>
        <p:nvPicPr>
          <p:cNvPr id="212" name="Picture 211"/>
          <p:cNvPicPr>
            <a:picLocks noChangeAspect="1"/>
          </p:cNvPicPr>
          <p:nvPr/>
        </p:nvPicPr>
        <p:blipFill rotWithShape="1">
          <a:blip r:embed="rId18"/>
          <a:srcRect r="24916" b="20415"/>
          <a:stretch>
            <a:fillRect/>
          </a:stretch>
        </p:blipFill>
        <p:spPr>
          <a:xfrm>
            <a:off x="992432" y="4513341"/>
            <a:ext cx="1120313" cy="789764"/>
          </a:xfrm>
          <a:prstGeom prst="rect">
            <a:avLst/>
          </a:prstGeom>
        </p:spPr>
      </p:pic>
      <p:pic>
        <p:nvPicPr>
          <p:cNvPr id="214" name="Picture 2" descr="Bahan Baku - PT Indonesia Aluminium Alloy"/>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051190" y="1118060"/>
            <a:ext cx="526210" cy="442446"/>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21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514173" y="1134225"/>
            <a:ext cx="456958" cy="456958"/>
          </a:xfrm>
          <a:prstGeom prst="rect">
            <a:avLst/>
          </a:prstGeom>
        </p:spPr>
      </p:pic>
      <p:pic>
        <p:nvPicPr>
          <p:cNvPr id="222" name="Picture 221"/>
          <p:cNvPicPr>
            <a:picLocks noChangeAspect="1"/>
          </p:cNvPicPr>
          <p:nvPr/>
        </p:nvPicPr>
        <p:blipFill rotWithShape="1">
          <a:blip r:embed="rId21"/>
          <a:srcRect l="31222" t="18753" r="32119" b="62090"/>
          <a:stretch>
            <a:fillRect/>
          </a:stretch>
        </p:blipFill>
        <p:spPr>
          <a:xfrm>
            <a:off x="4110382" y="4907500"/>
            <a:ext cx="1331941" cy="433742"/>
          </a:xfrm>
          <a:prstGeom prst="rect">
            <a:avLst/>
          </a:prstGeom>
        </p:spPr>
      </p:pic>
      <p:pic>
        <p:nvPicPr>
          <p:cNvPr id="224" name="Picture 223"/>
          <p:cNvPicPr>
            <a:picLocks noChangeAspect="1"/>
          </p:cNvPicPr>
          <p:nvPr/>
        </p:nvPicPr>
        <p:blipFill rotWithShape="1">
          <a:blip r:embed="rId22"/>
          <a:srcRect l="41505" t="33594" r="34663" b="54926"/>
          <a:stretch>
            <a:fillRect/>
          </a:stretch>
        </p:blipFill>
        <p:spPr>
          <a:xfrm>
            <a:off x="4079124" y="5341242"/>
            <a:ext cx="1363199" cy="547574"/>
          </a:xfrm>
          <a:prstGeom prst="rect">
            <a:avLst/>
          </a:prstGeom>
        </p:spPr>
      </p:pic>
      <p:pic>
        <p:nvPicPr>
          <p:cNvPr id="251" name="Picture 250"/>
          <p:cNvPicPr>
            <a:picLocks noChangeAspect="1"/>
          </p:cNvPicPr>
          <p:nvPr/>
        </p:nvPicPr>
        <p:blipFill rotWithShape="1">
          <a:blip r:embed="rId23"/>
          <a:srcRect l="14658" t="30293" r="39830" b="7858"/>
          <a:stretch>
            <a:fillRect/>
          </a:stretch>
        </p:blipFill>
        <p:spPr>
          <a:xfrm>
            <a:off x="7613337" y="2014393"/>
            <a:ext cx="1215337" cy="629135"/>
          </a:xfrm>
          <a:prstGeom prst="rect">
            <a:avLst/>
          </a:prstGeom>
        </p:spPr>
      </p:pic>
      <p:pic>
        <p:nvPicPr>
          <p:cNvPr id="253" name="Picture 252"/>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flipV="1">
            <a:off x="7709059" y="3756184"/>
            <a:ext cx="785813" cy="390049"/>
          </a:xfrm>
          <a:prstGeom prst="rect">
            <a:avLst/>
          </a:prstGeom>
        </p:spPr>
      </p:pic>
      <p:pic>
        <p:nvPicPr>
          <p:cNvPr id="3" name="Picture 2"/>
          <p:cNvPicPr>
            <a:picLocks noChangeAspect="1"/>
          </p:cNvPicPr>
          <p:nvPr/>
        </p:nvPicPr>
        <p:blipFill rotWithShape="1">
          <a:blip r:embed="rId25"/>
          <a:srcRect l="3578" t="1" r="1" b="53312"/>
          <a:stretch>
            <a:fillRect/>
          </a:stretch>
        </p:blipFill>
        <p:spPr>
          <a:xfrm>
            <a:off x="1050217" y="5323400"/>
            <a:ext cx="1110251" cy="659254"/>
          </a:xfrm>
          <a:prstGeom prst="rect">
            <a:avLst/>
          </a:prstGeom>
        </p:spPr>
      </p:pic>
      <p:cxnSp>
        <p:nvCxnSpPr>
          <p:cNvPr id="13" name="Straight Arrow Connector 12"/>
          <p:cNvCxnSpPr>
            <a:stCxn id="12" idx="1"/>
          </p:cNvCxnSpPr>
          <p:nvPr/>
        </p:nvCxnSpPr>
        <p:spPr>
          <a:xfrm flipH="1">
            <a:off x="1766551" y="3688686"/>
            <a:ext cx="1998544" cy="11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a:off x="4881064" y="4127267"/>
            <a:ext cx="15905" cy="167819"/>
          </a:xfrm>
          <a:prstGeom prst="line">
            <a:avLst/>
          </a:prstGeom>
        </p:spPr>
        <p:style>
          <a:lnRef idx="1">
            <a:schemeClr val="accent1"/>
          </a:lnRef>
          <a:fillRef idx="0">
            <a:schemeClr val="accent1"/>
          </a:fillRef>
          <a:effectRef idx="0">
            <a:schemeClr val="accent1"/>
          </a:effectRef>
          <a:fontRef idx="minor">
            <a:schemeClr val="tx1"/>
          </a:fontRef>
        </p:style>
      </p:cxnSp>
      <p:cxnSp>
        <p:nvCxnSpPr>
          <p:cNvPr id="235" name="Connector: Elbow 234"/>
          <p:cNvCxnSpPr/>
          <p:nvPr/>
        </p:nvCxnSpPr>
        <p:spPr>
          <a:xfrm>
            <a:off x="4881064" y="4295086"/>
            <a:ext cx="2903426" cy="462690"/>
          </a:xfrm>
          <a:prstGeom prst="bentConnector3">
            <a:avLst>
              <a:gd name="adj1" fmla="val 99746"/>
            </a:avLst>
          </a:prstGeom>
          <a:ln>
            <a:tailEnd type="triangle"/>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5976242" y="5339518"/>
            <a:ext cx="668609" cy="500812"/>
          </a:xfrm>
          <a:prstGeom prst="rect">
            <a:avLst/>
          </a:prstGeom>
        </p:spPr>
      </p:pic>
      <p:pic>
        <p:nvPicPr>
          <p:cNvPr id="25" name="Picture 24"/>
          <p:cNvPicPr>
            <a:picLocks noChangeAspect="1"/>
          </p:cNvPicPr>
          <p:nvPr/>
        </p:nvPicPr>
        <p:blipFill rotWithShape="1">
          <a:blip r:embed="rId27" cstate="print">
            <a:extLst>
              <a:ext uri="{28A0092B-C50C-407E-A947-70E740481C1C}">
                <a14:useLocalDpi xmlns:a14="http://schemas.microsoft.com/office/drawing/2010/main" val="0"/>
              </a:ext>
            </a:extLst>
          </a:blip>
          <a:srcRect l="21347" t="21929" r="20070" b="21066"/>
          <a:stretch>
            <a:fillRect/>
          </a:stretch>
        </p:blipFill>
        <p:spPr>
          <a:xfrm>
            <a:off x="8531835" y="5023108"/>
            <a:ext cx="403693" cy="392830"/>
          </a:xfrm>
          <a:prstGeom prst="rect">
            <a:avLst/>
          </a:prstGeom>
        </p:spPr>
      </p:pic>
      <p:pic>
        <p:nvPicPr>
          <p:cNvPr id="28" name="Picture 27"/>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8511734" y="4676693"/>
            <a:ext cx="453767" cy="318314"/>
          </a:xfrm>
          <a:prstGeom prst="rect">
            <a:avLst/>
          </a:prstGeom>
        </p:spPr>
      </p:pic>
      <p:pic>
        <p:nvPicPr>
          <p:cNvPr id="31" name="Picture 30"/>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8506868" y="3648073"/>
            <a:ext cx="482684" cy="444146"/>
          </a:xfrm>
          <a:prstGeom prst="rect">
            <a:avLst/>
          </a:prstGeom>
        </p:spPr>
      </p:pic>
      <p:pic>
        <p:nvPicPr>
          <p:cNvPr id="226" name="Picture 225"/>
          <p:cNvPicPr>
            <a:picLocks noChangeAspect="1"/>
          </p:cNvPicPr>
          <p:nvPr/>
        </p:nvPicPr>
        <p:blipFill rotWithShape="1">
          <a:blip r:embed="rId30"/>
          <a:srcRect l="21932" t="30831" r="22387" b="20187"/>
          <a:stretch>
            <a:fillRect/>
          </a:stretch>
        </p:blipFill>
        <p:spPr>
          <a:xfrm flipV="1">
            <a:off x="7913846" y="4211956"/>
            <a:ext cx="493395" cy="278606"/>
          </a:xfrm>
          <a:prstGeom prst="rect">
            <a:avLst/>
          </a:prstGeom>
        </p:spPr>
      </p:pic>
      <p:pic>
        <p:nvPicPr>
          <p:cNvPr id="230" name="Picture 229"/>
          <p:cNvPicPr>
            <a:picLocks noChangeAspect="1"/>
          </p:cNvPicPr>
          <p:nvPr/>
        </p:nvPicPr>
        <p:blipFill>
          <a:blip r:embed="rId31"/>
          <a:stretch>
            <a:fillRect/>
          </a:stretch>
        </p:blipFill>
        <p:spPr>
          <a:xfrm>
            <a:off x="7642091" y="917954"/>
            <a:ext cx="659406" cy="1063133"/>
          </a:xfrm>
          <a:prstGeom prst="rect">
            <a:avLst/>
          </a:prstGeom>
        </p:spPr>
      </p:pic>
      <p:pic>
        <p:nvPicPr>
          <p:cNvPr id="234" name="Picture 233"/>
          <p:cNvPicPr>
            <a:picLocks noChangeAspect="1"/>
          </p:cNvPicPr>
          <p:nvPr/>
        </p:nvPicPr>
        <p:blipFill rotWithShape="1">
          <a:blip r:embed="rId32"/>
          <a:srcRect l="30666" t="18167" r="31476" b="10283"/>
          <a:stretch>
            <a:fillRect/>
          </a:stretch>
        </p:blipFill>
        <p:spPr>
          <a:xfrm>
            <a:off x="8369380" y="1438446"/>
            <a:ext cx="442884" cy="509438"/>
          </a:xfrm>
          <a:prstGeom prst="rect">
            <a:avLst/>
          </a:prstGeom>
        </p:spPr>
      </p:pic>
      <p:pic>
        <p:nvPicPr>
          <p:cNvPr id="239" name="Picture 238"/>
          <p:cNvPicPr>
            <a:picLocks noChangeAspect="1"/>
          </p:cNvPicPr>
          <p:nvPr/>
        </p:nvPicPr>
        <p:blipFill rotWithShape="1">
          <a:blip r:embed="rId33" cstate="print">
            <a:extLst>
              <a:ext uri="{28A0092B-C50C-407E-A947-70E740481C1C}">
                <a14:useLocalDpi xmlns:a14="http://schemas.microsoft.com/office/drawing/2010/main" val="0"/>
              </a:ext>
            </a:extLst>
          </a:blip>
          <a:srcRect b="6614"/>
          <a:stretch>
            <a:fillRect/>
          </a:stretch>
        </p:blipFill>
        <p:spPr>
          <a:xfrm>
            <a:off x="4554109" y="4448714"/>
            <a:ext cx="404009" cy="389766"/>
          </a:xfrm>
          <a:prstGeom prst="rect">
            <a:avLst/>
          </a:prstGeom>
        </p:spPr>
      </p:pic>
      <p:pic>
        <p:nvPicPr>
          <p:cNvPr id="241" name="Picture 240"/>
          <p:cNvPicPr>
            <a:picLocks noChangeAspect="1"/>
          </p:cNvPicPr>
          <p:nvPr/>
        </p:nvPicPr>
        <p:blipFill rotWithShape="1">
          <a:blip r:embed="rId34" cstate="print">
            <a:extLst>
              <a:ext uri="{28A0092B-C50C-407E-A947-70E740481C1C}">
                <a14:useLocalDpi xmlns:a14="http://schemas.microsoft.com/office/drawing/2010/main" val="0"/>
              </a:ext>
            </a:extLst>
          </a:blip>
          <a:srcRect l="2895" t="14769" r="46695" b="2011"/>
          <a:stretch>
            <a:fillRect/>
          </a:stretch>
        </p:blipFill>
        <p:spPr>
          <a:xfrm>
            <a:off x="4152563" y="4431768"/>
            <a:ext cx="348712" cy="399236"/>
          </a:xfrm>
          <a:prstGeom prst="rect">
            <a:avLst/>
          </a:prstGeom>
        </p:spPr>
      </p:pic>
      <p:pic>
        <p:nvPicPr>
          <p:cNvPr id="5" name="Picture 4"/>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flipH="1">
            <a:off x="4985893" y="4456953"/>
            <a:ext cx="522131" cy="369842"/>
          </a:xfrm>
          <a:prstGeom prst="rect">
            <a:avLst/>
          </a:prstGeom>
        </p:spPr>
      </p:pic>
      <p:sp>
        <p:nvSpPr>
          <p:cNvPr id="57" name="Title 1"/>
          <p:cNvSpPr txBox="1">
            <a:spLocks/>
          </p:cNvSpPr>
          <p:nvPr/>
        </p:nvSpPr>
        <p:spPr bwMode="auto">
          <a:xfrm>
            <a:off x="171663" y="98349"/>
            <a:ext cx="8229600" cy="639762"/>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en-US" sz="2400" b="1" dirty="0">
                <a:latin typeface="Arial" panose="020B0604020202020204" pitchFamily="34" charset="0"/>
                <a:cs typeface="Arial" panose="020B0604020202020204" pitchFamily="34" charset="0"/>
              </a:rPr>
              <a:t>1.3.</a:t>
            </a:r>
            <a:r>
              <a:rPr lang="en-GB" sz="2400" b="1" dirty="0">
                <a:cs typeface="Arial" panose="020B0604020202020204" pitchFamily="34" charset="0"/>
              </a:rPr>
              <a:t>Member APLINDO </a:t>
            </a:r>
          </a:p>
        </p:txBody>
      </p:sp>
    </p:spTree>
    <p:extLst>
      <p:ext uri="{BB962C8B-B14F-4D97-AF65-F5344CB8AC3E}">
        <p14:creationId xmlns:p14="http://schemas.microsoft.com/office/powerpoint/2010/main" val="3921029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4FDEB5-0A2C-4919-AF47-D5CC4DAD87C3}"/>
              </a:ext>
            </a:extLst>
          </p:cNvPr>
          <p:cNvPicPr>
            <a:picLocks noChangeAspect="1"/>
          </p:cNvPicPr>
          <p:nvPr/>
        </p:nvPicPr>
        <p:blipFill rotWithShape="1">
          <a:blip r:embed="rId2"/>
          <a:srcRect l="32386" t="23826" r="32614" b="11698"/>
          <a:stretch/>
        </p:blipFill>
        <p:spPr>
          <a:xfrm>
            <a:off x="416622" y="3772421"/>
            <a:ext cx="2970868" cy="2770648"/>
          </a:xfrm>
          <a:prstGeom prst="rect">
            <a:avLst/>
          </a:prstGeom>
        </p:spPr>
      </p:pic>
      <p:pic>
        <p:nvPicPr>
          <p:cNvPr id="7" name="Picture 6">
            <a:extLst>
              <a:ext uri="{FF2B5EF4-FFF2-40B4-BE49-F238E27FC236}">
                <a16:creationId xmlns:a16="http://schemas.microsoft.com/office/drawing/2014/main" id="{1BFD6898-29F5-486C-B022-97E7385B98E7}"/>
              </a:ext>
            </a:extLst>
          </p:cNvPr>
          <p:cNvPicPr>
            <a:picLocks noChangeAspect="1"/>
          </p:cNvPicPr>
          <p:nvPr/>
        </p:nvPicPr>
        <p:blipFill rotWithShape="1">
          <a:blip r:embed="rId3"/>
          <a:srcRect l="35341" t="14933" r="36705" b="26251"/>
          <a:stretch/>
        </p:blipFill>
        <p:spPr>
          <a:xfrm>
            <a:off x="5445319" y="1307994"/>
            <a:ext cx="1483972" cy="1904981"/>
          </a:xfrm>
          <a:prstGeom prst="rect">
            <a:avLst/>
          </a:prstGeom>
        </p:spPr>
      </p:pic>
      <p:pic>
        <p:nvPicPr>
          <p:cNvPr id="9" name="Picture 8">
            <a:extLst>
              <a:ext uri="{FF2B5EF4-FFF2-40B4-BE49-F238E27FC236}">
                <a16:creationId xmlns:a16="http://schemas.microsoft.com/office/drawing/2014/main" id="{2F88A4A7-BDC4-47BE-AFB4-7851F6B8BA92}"/>
              </a:ext>
            </a:extLst>
          </p:cNvPr>
          <p:cNvPicPr>
            <a:picLocks noChangeAspect="1"/>
          </p:cNvPicPr>
          <p:nvPr/>
        </p:nvPicPr>
        <p:blipFill rotWithShape="1">
          <a:blip r:embed="rId4"/>
          <a:srcRect l="16190" t="39678" r="16667" b="17339"/>
          <a:stretch/>
        </p:blipFill>
        <p:spPr>
          <a:xfrm>
            <a:off x="3490531" y="4365104"/>
            <a:ext cx="3349720" cy="1792324"/>
          </a:xfrm>
          <a:prstGeom prst="rect">
            <a:avLst/>
          </a:prstGeom>
        </p:spPr>
      </p:pic>
      <p:pic>
        <p:nvPicPr>
          <p:cNvPr id="10" name="Picture 9">
            <a:extLst>
              <a:ext uri="{FF2B5EF4-FFF2-40B4-BE49-F238E27FC236}">
                <a16:creationId xmlns:a16="http://schemas.microsoft.com/office/drawing/2014/main" id="{5A073395-47D5-4955-924A-21175FB71C84}"/>
              </a:ext>
            </a:extLst>
          </p:cNvPr>
          <p:cNvPicPr>
            <a:picLocks noChangeAspect="1"/>
          </p:cNvPicPr>
          <p:nvPr/>
        </p:nvPicPr>
        <p:blipFill rotWithShape="1">
          <a:blip r:embed="rId5"/>
          <a:srcRect l="30666" t="18167" r="31476" b="10283"/>
          <a:stretch/>
        </p:blipFill>
        <p:spPr>
          <a:xfrm>
            <a:off x="3486096" y="1320276"/>
            <a:ext cx="1772905" cy="2237531"/>
          </a:xfrm>
          <a:prstGeom prst="rect">
            <a:avLst/>
          </a:prstGeom>
        </p:spPr>
      </p:pic>
      <p:pic>
        <p:nvPicPr>
          <p:cNvPr id="11" name="Picture 10">
            <a:extLst>
              <a:ext uri="{FF2B5EF4-FFF2-40B4-BE49-F238E27FC236}">
                <a16:creationId xmlns:a16="http://schemas.microsoft.com/office/drawing/2014/main" id="{5850CC34-C4B9-4E3F-8226-2DE3B995D0DA}"/>
              </a:ext>
            </a:extLst>
          </p:cNvPr>
          <p:cNvPicPr>
            <a:picLocks noChangeAspect="1"/>
          </p:cNvPicPr>
          <p:nvPr/>
        </p:nvPicPr>
        <p:blipFill rotWithShape="1">
          <a:blip r:embed="rId6"/>
          <a:srcRect l="6874" t="14933" r="8409" b="7150"/>
          <a:stretch/>
        </p:blipFill>
        <p:spPr>
          <a:xfrm>
            <a:off x="443346" y="1320276"/>
            <a:ext cx="2970869" cy="2439864"/>
          </a:xfrm>
          <a:prstGeom prst="rect">
            <a:avLst/>
          </a:prstGeom>
        </p:spPr>
      </p:pic>
      <p:sp>
        <p:nvSpPr>
          <p:cNvPr id="12" name="TextBox 11">
            <a:extLst>
              <a:ext uri="{FF2B5EF4-FFF2-40B4-BE49-F238E27FC236}">
                <a16:creationId xmlns:a16="http://schemas.microsoft.com/office/drawing/2014/main" id="{6366BEA9-9CFF-4886-9218-6329A4D5A58B}"/>
              </a:ext>
            </a:extLst>
          </p:cNvPr>
          <p:cNvSpPr txBox="1"/>
          <p:nvPr/>
        </p:nvSpPr>
        <p:spPr>
          <a:xfrm>
            <a:off x="4398447" y="3943313"/>
            <a:ext cx="1697901" cy="369332"/>
          </a:xfrm>
          <a:prstGeom prst="rect">
            <a:avLst/>
          </a:prstGeom>
          <a:noFill/>
        </p:spPr>
        <p:txBody>
          <a:bodyPr wrap="none" rtlCol="0">
            <a:spAutoFit/>
          </a:bodyPr>
          <a:lstStyle/>
          <a:p>
            <a:r>
              <a:rPr lang="en-GB" dirty="0"/>
              <a:t>Steel Mill Liner</a:t>
            </a:r>
          </a:p>
        </p:txBody>
      </p:sp>
      <p:pic>
        <p:nvPicPr>
          <p:cNvPr id="8" name="Picture 7">
            <a:extLst>
              <a:ext uri="{FF2B5EF4-FFF2-40B4-BE49-F238E27FC236}">
                <a16:creationId xmlns:a16="http://schemas.microsoft.com/office/drawing/2014/main" id="{9EDC81D1-0DC6-3E40-00AB-A824492F33F0}"/>
              </a:ext>
            </a:extLst>
          </p:cNvPr>
          <p:cNvPicPr>
            <a:picLocks noChangeAspect="1"/>
          </p:cNvPicPr>
          <p:nvPr/>
        </p:nvPicPr>
        <p:blipFill rotWithShape="1">
          <a:blip r:embed="rId7"/>
          <a:srcRect l="38975" t="30390" r="40550" b="15571"/>
          <a:stretch/>
        </p:blipFill>
        <p:spPr>
          <a:xfrm>
            <a:off x="7024652" y="1251054"/>
            <a:ext cx="1872208" cy="2972820"/>
          </a:xfrm>
          <a:prstGeom prst="rect">
            <a:avLst/>
          </a:prstGeom>
        </p:spPr>
      </p:pic>
      <p:sp>
        <p:nvSpPr>
          <p:cNvPr id="14" name="TextBox 13">
            <a:extLst>
              <a:ext uri="{FF2B5EF4-FFF2-40B4-BE49-F238E27FC236}">
                <a16:creationId xmlns:a16="http://schemas.microsoft.com/office/drawing/2014/main" id="{5FF3A77D-0D96-36B4-0962-0C523CB60964}"/>
              </a:ext>
            </a:extLst>
          </p:cNvPr>
          <p:cNvSpPr txBox="1"/>
          <p:nvPr/>
        </p:nvSpPr>
        <p:spPr>
          <a:xfrm>
            <a:off x="7500603" y="4230267"/>
            <a:ext cx="1005403" cy="369332"/>
          </a:xfrm>
          <a:prstGeom prst="rect">
            <a:avLst/>
          </a:prstGeom>
          <a:noFill/>
        </p:spPr>
        <p:txBody>
          <a:bodyPr wrap="none" rtlCol="0">
            <a:spAutoFit/>
          </a:bodyPr>
          <a:lstStyle/>
          <a:p>
            <a:r>
              <a:rPr lang="en-GB" dirty="0"/>
              <a:t>Crusher</a:t>
            </a:r>
          </a:p>
        </p:txBody>
      </p:sp>
      <p:sp>
        <p:nvSpPr>
          <p:cNvPr id="3" name="Title 1">
            <a:extLst>
              <a:ext uri="{FF2B5EF4-FFF2-40B4-BE49-F238E27FC236}">
                <a16:creationId xmlns:a16="http://schemas.microsoft.com/office/drawing/2014/main" id="{696B96D6-209D-C1C7-EF07-2345E559CD4A}"/>
              </a:ext>
            </a:extLst>
          </p:cNvPr>
          <p:cNvSpPr txBox="1">
            <a:spLocks/>
          </p:cNvSpPr>
          <p:nvPr/>
        </p:nvSpPr>
        <p:spPr bwMode="auto">
          <a:xfrm>
            <a:off x="171663" y="98349"/>
            <a:ext cx="8229600" cy="639762"/>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en-US" sz="2400" b="1" dirty="0">
                <a:latin typeface="Arial" panose="020B0604020202020204" pitchFamily="34" charset="0"/>
                <a:cs typeface="Arial" panose="020B0604020202020204" pitchFamily="34" charset="0"/>
              </a:rPr>
              <a:t>1.4. </a:t>
            </a:r>
            <a:r>
              <a:rPr lang="en-US" sz="2400" b="1" dirty="0" err="1">
                <a:latin typeface="Arial" panose="020B0604020202020204" pitchFamily="34" charset="0"/>
                <a:cs typeface="Arial" panose="020B0604020202020204" pitchFamily="34" charset="0"/>
              </a:rPr>
              <a:t>Aplikasi</a:t>
            </a:r>
            <a:r>
              <a:rPr lang="en-US" sz="2400" b="1" dirty="0">
                <a:latin typeface="Arial" panose="020B0604020202020204" pitchFamily="34" charset="0"/>
                <a:cs typeface="Arial" panose="020B0604020202020204" pitchFamily="34" charset="0"/>
              </a:rPr>
              <a:t> </a:t>
            </a:r>
            <a:r>
              <a:rPr lang="en-GB" sz="2400" b="1" dirty="0">
                <a:cs typeface="Arial" panose="020B0604020202020204" pitchFamily="34" charset="0"/>
              </a:rPr>
              <a:t>Casting di </a:t>
            </a:r>
            <a:r>
              <a:rPr lang="en-GB" sz="2400" b="1" dirty="0" err="1">
                <a:cs typeface="Arial" panose="020B0604020202020204" pitchFamily="34" charset="0"/>
              </a:rPr>
              <a:t>pertambangan</a:t>
            </a:r>
            <a:r>
              <a:rPr lang="en-GB" sz="2400" b="1" dirty="0">
                <a:cs typeface="Arial" panose="020B0604020202020204" pitchFamily="34" charset="0"/>
              </a:rPr>
              <a:t> &amp; MIGAS</a:t>
            </a:r>
          </a:p>
        </p:txBody>
      </p:sp>
    </p:spTree>
    <p:extLst>
      <p:ext uri="{BB962C8B-B14F-4D97-AF65-F5344CB8AC3E}">
        <p14:creationId xmlns:p14="http://schemas.microsoft.com/office/powerpoint/2010/main" val="10523671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97B1739-8A95-A8B0-A563-CEBF8015DBDF}"/>
              </a:ext>
            </a:extLst>
          </p:cNvPr>
          <p:cNvSpPr>
            <a:spLocks noGrp="1"/>
          </p:cNvSpPr>
          <p:nvPr>
            <p:ph type="sldNum" sz="quarter" idx="12"/>
          </p:nvPr>
        </p:nvSpPr>
        <p:spPr/>
        <p:txBody>
          <a:bodyPr/>
          <a:lstStyle/>
          <a:p>
            <a:pPr>
              <a:defRPr/>
            </a:pPr>
            <a:fld id="{7E3B8915-3B53-4C93-8C3B-E504BC8E1139}" type="slidenum">
              <a:rPr lang="en-US" smtClean="0"/>
              <a:pPr>
                <a:defRPr/>
              </a:pPr>
              <a:t>8</a:t>
            </a:fld>
            <a:endParaRPr lang="en-US"/>
          </a:p>
        </p:txBody>
      </p:sp>
      <p:pic>
        <p:nvPicPr>
          <p:cNvPr id="5" name="Picture 4">
            <a:extLst>
              <a:ext uri="{FF2B5EF4-FFF2-40B4-BE49-F238E27FC236}">
                <a16:creationId xmlns:a16="http://schemas.microsoft.com/office/drawing/2014/main" id="{1D29DCC8-6063-1451-E9CD-BD21A575F3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1857" y="1196752"/>
            <a:ext cx="5463172" cy="3074957"/>
          </a:xfrm>
          <a:prstGeom prst="rect">
            <a:avLst/>
          </a:prstGeom>
        </p:spPr>
      </p:pic>
      <p:pic>
        <p:nvPicPr>
          <p:cNvPr id="7" name="Picture 6">
            <a:extLst>
              <a:ext uri="{FF2B5EF4-FFF2-40B4-BE49-F238E27FC236}">
                <a16:creationId xmlns:a16="http://schemas.microsoft.com/office/drawing/2014/main" id="{F8CF66BF-2305-290D-AB55-1137733D9C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0232" y="1052736"/>
            <a:ext cx="1560507" cy="3217540"/>
          </a:xfrm>
          <a:prstGeom prst="rect">
            <a:avLst/>
          </a:prstGeom>
        </p:spPr>
      </p:pic>
      <p:pic>
        <p:nvPicPr>
          <p:cNvPr id="9" name="Picture 8">
            <a:extLst>
              <a:ext uri="{FF2B5EF4-FFF2-40B4-BE49-F238E27FC236}">
                <a16:creationId xmlns:a16="http://schemas.microsoft.com/office/drawing/2014/main" id="{EDB904D4-36FD-C8F5-5488-F3BA194FF4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417039" y="4086057"/>
            <a:ext cx="1740524" cy="2442628"/>
          </a:xfrm>
          <a:prstGeom prst="rect">
            <a:avLst/>
          </a:prstGeom>
        </p:spPr>
      </p:pic>
      <p:pic>
        <p:nvPicPr>
          <p:cNvPr id="10" name="Picture 9">
            <a:extLst>
              <a:ext uri="{FF2B5EF4-FFF2-40B4-BE49-F238E27FC236}">
                <a16:creationId xmlns:a16="http://schemas.microsoft.com/office/drawing/2014/main" id="{569A31D8-6A39-73BC-B307-8FAC3433A783}"/>
              </a:ext>
            </a:extLst>
          </p:cNvPr>
          <p:cNvPicPr>
            <a:picLocks noChangeAspect="1"/>
          </p:cNvPicPr>
          <p:nvPr/>
        </p:nvPicPr>
        <p:blipFill>
          <a:blip r:embed="rId5"/>
          <a:stretch>
            <a:fillRect/>
          </a:stretch>
        </p:blipFill>
        <p:spPr>
          <a:xfrm rot="16200000">
            <a:off x="3942320" y="4357786"/>
            <a:ext cx="1563840" cy="1888655"/>
          </a:xfrm>
          <a:prstGeom prst="rect">
            <a:avLst/>
          </a:prstGeom>
        </p:spPr>
      </p:pic>
      <p:pic>
        <p:nvPicPr>
          <p:cNvPr id="12" name="Picture 11">
            <a:extLst>
              <a:ext uri="{FF2B5EF4-FFF2-40B4-BE49-F238E27FC236}">
                <a16:creationId xmlns:a16="http://schemas.microsoft.com/office/drawing/2014/main" id="{D5D42D76-E94B-E2A7-CF9E-6E767B4C01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51430" y="4444350"/>
            <a:ext cx="1198294" cy="1597725"/>
          </a:xfrm>
          <a:prstGeom prst="rect">
            <a:avLst/>
          </a:prstGeom>
        </p:spPr>
      </p:pic>
      <p:sp>
        <p:nvSpPr>
          <p:cNvPr id="13" name="Title 1">
            <a:extLst>
              <a:ext uri="{FF2B5EF4-FFF2-40B4-BE49-F238E27FC236}">
                <a16:creationId xmlns:a16="http://schemas.microsoft.com/office/drawing/2014/main" id="{1E5DF935-58F1-415E-BC91-D8C06B081D6B}"/>
              </a:ext>
            </a:extLst>
          </p:cNvPr>
          <p:cNvSpPr txBox="1">
            <a:spLocks/>
          </p:cNvSpPr>
          <p:nvPr/>
        </p:nvSpPr>
        <p:spPr>
          <a:xfrm>
            <a:off x="366430" y="107328"/>
            <a:ext cx="8229600" cy="706090"/>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en-GB" sz="2800" b="1" dirty="0"/>
          </a:p>
        </p:txBody>
      </p:sp>
      <p:pic>
        <p:nvPicPr>
          <p:cNvPr id="17" name="Picture 16">
            <a:extLst>
              <a:ext uri="{FF2B5EF4-FFF2-40B4-BE49-F238E27FC236}">
                <a16:creationId xmlns:a16="http://schemas.microsoft.com/office/drawing/2014/main" id="{63043859-7CAF-A274-1F1D-A7D9CD7EB73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3055" t="20020" r="52087"/>
          <a:stretch/>
        </p:blipFill>
        <p:spPr>
          <a:xfrm>
            <a:off x="5825631" y="4482273"/>
            <a:ext cx="1008167" cy="1597726"/>
          </a:xfrm>
          <a:prstGeom prst="rect">
            <a:avLst/>
          </a:prstGeom>
        </p:spPr>
      </p:pic>
      <p:sp>
        <p:nvSpPr>
          <p:cNvPr id="18" name="Title 1">
            <a:extLst>
              <a:ext uri="{FF2B5EF4-FFF2-40B4-BE49-F238E27FC236}">
                <a16:creationId xmlns:a16="http://schemas.microsoft.com/office/drawing/2014/main" id="{9C320791-33F9-A4B2-8ADC-F735FEB177B7}"/>
              </a:ext>
            </a:extLst>
          </p:cNvPr>
          <p:cNvSpPr txBox="1">
            <a:spLocks/>
          </p:cNvSpPr>
          <p:nvPr/>
        </p:nvSpPr>
        <p:spPr bwMode="auto">
          <a:xfrm>
            <a:off x="171663" y="98349"/>
            <a:ext cx="8229600" cy="639762"/>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en-US" sz="2400" b="1" dirty="0">
                <a:latin typeface="Arial" panose="020B0604020202020204" pitchFamily="34" charset="0"/>
                <a:cs typeface="Arial" panose="020B0604020202020204" pitchFamily="34" charset="0"/>
              </a:rPr>
              <a:t>1.4. </a:t>
            </a:r>
            <a:r>
              <a:rPr lang="en-US" sz="2400" b="1" dirty="0" err="1">
                <a:latin typeface="Arial" panose="020B0604020202020204" pitchFamily="34" charset="0"/>
                <a:cs typeface="Arial" panose="020B0604020202020204" pitchFamily="34" charset="0"/>
              </a:rPr>
              <a:t>Aplikasi</a:t>
            </a:r>
            <a:r>
              <a:rPr lang="en-US" sz="2400" b="1" dirty="0">
                <a:latin typeface="Arial" panose="020B0604020202020204" pitchFamily="34" charset="0"/>
                <a:cs typeface="Arial" panose="020B0604020202020204" pitchFamily="34" charset="0"/>
              </a:rPr>
              <a:t> </a:t>
            </a:r>
            <a:r>
              <a:rPr lang="en-GB" sz="2400" b="1" dirty="0">
                <a:cs typeface="Arial" panose="020B0604020202020204" pitchFamily="34" charset="0"/>
              </a:rPr>
              <a:t>Casting di </a:t>
            </a:r>
            <a:r>
              <a:rPr lang="en-GB" sz="2400" b="1" dirty="0" err="1">
                <a:cs typeface="Arial" panose="020B0604020202020204" pitchFamily="34" charset="0"/>
              </a:rPr>
              <a:t>pertambangan</a:t>
            </a:r>
            <a:r>
              <a:rPr lang="en-GB" sz="2400" b="1" dirty="0">
                <a:cs typeface="Arial" panose="020B0604020202020204" pitchFamily="34" charset="0"/>
              </a:rPr>
              <a:t> &amp; MIGAS</a:t>
            </a:r>
          </a:p>
        </p:txBody>
      </p:sp>
    </p:spTree>
    <p:extLst>
      <p:ext uri="{BB962C8B-B14F-4D97-AF65-F5344CB8AC3E}">
        <p14:creationId xmlns:p14="http://schemas.microsoft.com/office/powerpoint/2010/main" val="1432235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print">
            <a:extLst>
              <a:ext uri="{28A0092B-C50C-407E-A947-70E740481C1C}">
                <a14:useLocalDpi xmlns:a14="http://schemas.microsoft.com/office/drawing/2010/main" val="0"/>
              </a:ext>
            </a:extLst>
          </a:blip>
          <a:srcRect l="12201" r="15167"/>
          <a:stretch>
            <a:fillRect/>
          </a:stretch>
        </p:blipFill>
        <p:spPr>
          <a:xfrm>
            <a:off x="6049530" y="4069076"/>
            <a:ext cx="2122870" cy="1607188"/>
          </a:xfrm>
          <a:prstGeom prst="rect">
            <a:avLst/>
          </a:prstGeom>
        </p:spPr>
      </p:pic>
      <p:pic>
        <p:nvPicPr>
          <p:cNvPr id="23" name="Picture 22"/>
          <p:cNvPicPr>
            <a:picLocks noChangeAspect="1"/>
          </p:cNvPicPr>
          <p:nvPr/>
        </p:nvPicPr>
        <p:blipFill rotWithShape="1">
          <a:blip r:embed="rId3" cstate="print">
            <a:extLst>
              <a:ext uri="{28A0092B-C50C-407E-A947-70E740481C1C}">
                <a14:useLocalDpi xmlns:a14="http://schemas.microsoft.com/office/drawing/2010/main" val="0"/>
              </a:ext>
            </a:extLst>
          </a:blip>
          <a:srcRect t="7087" b="5623"/>
          <a:stretch>
            <a:fillRect/>
          </a:stretch>
        </p:blipFill>
        <p:spPr>
          <a:xfrm>
            <a:off x="3609987" y="4072099"/>
            <a:ext cx="2122870" cy="2237221"/>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49530" y="2196887"/>
            <a:ext cx="2122870" cy="1592153"/>
          </a:xfrm>
          <a:prstGeom prst="rect">
            <a:avLst/>
          </a:prstGeom>
        </p:spPr>
      </p:pic>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09987" y="2196887"/>
            <a:ext cx="2122870" cy="1592153"/>
          </a:xfrm>
          <a:prstGeom prst="rect">
            <a:avLst/>
          </a:prstGeom>
        </p:spPr>
      </p:pic>
      <p:pic>
        <p:nvPicPr>
          <p:cNvPr id="26" name="Picture 25"/>
          <p:cNvPicPr>
            <a:picLocks noChangeAspect="1"/>
          </p:cNvPicPr>
          <p:nvPr/>
        </p:nvPicPr>
        <p:blipFill rotWithShape="1">
          <a:blip r:embed="rId6" cstate="print">
            <a:extLst>
              <a:ext uri="{28A0092B-C50C-407E-A947-70E740481C1C}">
                <a14:useLocalDpi xmlns:a14="http://schemas.microsoft.com/office/drawing/2010/main" val="0"/>
              </a:ext>
            </a:extLst>
          </a:blip>
          <a:srcRect l="9346" r="15921"/>
          <a:stretch>
            <a:fillRect/>
          </a:stretch>
        </p:blipFill>
        <p:spPr>
          <a:xfrm>
            <a:off x="883935" y="2196887"/>
            <a:ext cx="2448273" cy="1592153"/>
          </a:xfrm>
          <a:prstGeom prst="rect">
            <a:avLst/>
          </a:prstGeom>
        </p:spPr>
      </p:pic>
      <p:pic>
        <p:nvPicPr>
          <p:cNvPr id="27" name="Picture 26"/>
          <p:cNvPicPr>
            <a:picLocks noChangeAspect="1"/>
          </p:cNvPicPr>
          <p:nvPr/>
        </p:nvPicPr>
        <p:blipFill rotWithShape="1">
          <a:blip r:embed="rId7" cstate="print">
            <a:extLst>
              <a:ext uri="{28A0092B-C50C-407E-A947-70E740481C1C}">
                <a14:useLocalDpi xmlns:a14="http://schemas.microsoft.com/office/drawing/2010/main" val="0"/>
              </a:ext>
            </a:extLst>
          </a:blip>
          <a:srcRect l="3983" r="10406"/>
          <a:stretch>
            <a:fillRect/>
          </a:stretch>
        </p:blipFill>
        <p:spPr>
          <a:xfrm>
            <a:off x="889284" y="4069076"/>
            <a:ext cx="2448272" cy="1607188"/>
          </a:xfrm>
          <a:prstGeom prst="rect">
            <a:avLst/>
          </a:prstGeom>
        </p:spPr>
      </p:pic>
      <p:sp>
        <p:nvSpPr>
          <p:cNvPr id="28" name="TextBox 27"/>
          <p:cNvSpPr txBox="1"/>
          <p:nvPr/>
        </p:nvSpPr>
        <p:spPr>
          <a:xfrm>
            <a:off x="1429577" y="1889110"/>
            <a:ext cx="1348446" cy="307777"/>
          </a:xfrm>
          <a:prstGeom prst="rect">
            <a:avLst/>
          </a:prstGeom>
          <a:noFill/>
        </p:spPr>
        <p:txBody>
          <a:bodyPr wrap="none" rtlCol="0">
            <a:spAutoFit/>
          </a:bodyPr>
          <a:lstStyle/>
          <a:p>
            <a:r>
              <a:rPr lang="en-US" sz="1400" dirty="0"/>
              <a:t>Impeller Hydro</a:t>
            </a:r>
          </a:p>
        </p:txBody>
      </p:sp>
      <p:sp>
        <p:nvSpPr>
          <p:cNvPr id="29" name="TextBox 28"/>
          <p:cNvSpPr txBox="1"/>
          <p:nvPr/>
        </p:nvSpPr>
        <p:spPr>
          <a:xfrm>
            <a:off x="6700435" y="1889109"/>
            <a:ext cx="821059" cy="307777"/>
          </a:xfrm>
          <a:prstGeom prst="rect">
            <a:avLst/>
          </a:prstGeom>
          <a:noFill/>
        </p:spPr>
        <p:txBody>
          <a:bodyPr wrap="none" rtlCol="0">
            <a:spAutoFit/>
          </a:bodyPr>
          <a:lstStyle/>
          <a:p>
            <a:r>
              <a:rPr lang="en-US" sz="1400" dirty="0"/>
              <a:t>Impeller</a:t>
            </a:r>
          </a:p>
        </p:txBody>
      </p:sp>
      <p:sp>
        <p:nvSpPr>
          <p:cNvPr id="30" name="TextBox 29"/>
          <p:cNvSpPr txBox="1"/>
          <p:nvPr/>
        </p:nvSpPr>
        <p:spPr>
          <a:xfrm>
            <a:off x="3987742" y="1889108"/>
            <a:ext cx="1367362" cy="307777"/>
          </a:xfrm>
          <a:prstGeom prst="rect">
            <a:avLst/>
          </a:prstGeom>
          <a:noFill/>
        </p:spPr>
        <p:txBody>
          <a:bodyPr wrap="none" rtlCol="0">
            <a:spAutoFit/>
          </a:bodyPr>
          <a:lstStyle/>
          <a:p>
            <a:pPr algn="ctr"/>
            <a:r>
              <a:rPr lang="en-US" sz="1400" dirty="0"/>
              <a:t>Impeller </a:t>
            </a:r>
            <a:r>
              <a:rPr lang="en-US" sz="1400" dirty="0" err="1"/>
              <a:t>Turbin</a:t>
            </a:r>
            <a:endParaRPr lang="en-US" sz="1400" dirty="0"/>
          </a:p>
        </p:txBody>
      </p:sp>
      <p:sp>
        <p:nvSpPr>
          <p:cNvPr id="31" name="TextBox 30"/>
          <p:cNvSpPr txBox="1"/>
          <p:nvPr/>
        </p:nvSpPr>
        <p:spPr>
          <a:xfrm>
            <a:off x="1191504" y="5661248"/>
            <a:ext cx="1829091" cy="307777"/>
          </a:xfrm>
          <a:prstGeom prst="rect">
            <a:avLst/>
          </a:prstGeom>
          <a:noFill/>
        </p:spPr>
        <p:txBody>
          <a:bodyPr wrap="none" rtlCol="0">
            <a:spAutoFit/>
          </a:bodyPr>
          <a:lstStyle/>
          <a:p>
            <a:pPr algn="ctr"/>
            <a:r>
              <a:rPr lang="en-US" sz="1400" dirty="0"/>
              <a:t>Bowl </a:t>
            </a:r>
            <a:r>
              <a:rPr lang="en-US" sz="1400" dirty="0" err="1"/>
              <a:t>Pompa</a:t>
            </a:r>
            <a:r>
              <a:rPr lang="en-US" sz="1400" dirty="0"/>
              <a:t> </a:t>
            </a:r>
            <a:r>
              <a:rPr lang="en-US" sz="1400" dirty="0" err="1"/>
              <a:t>Vertikal</a:t>
            </a:r>
            <a:endParaRPr lang="en-US" sz="1400" dirty="0"/>
          </a:p>
        </p:txBody>
      </p:sp>
      <p:sp>
        <p:nvSpPr>
          <p:cNvPr id="32" name="TextBox 31"/>
          <p:cNvSpPr txBox="1"/>
          <p:nvPr/>
        </p:nvSpPr>
        <p:spPr>
          <a:xfrm>
            <a:off x="3717603" y="6309320"/>
            <a:ext cx="1907638" cy="307777"/>
          </a:xfrm>
          <a:prstGeom prst="rect">
            <a:avLst/>
          </a:prstGeom>
          <a:noFill/>
        </p:spPr>
        <p:txBody>
          <a:bodyPr wrap="none" rtlCol="0">
            <a:spAutoFit/>
          </a:bodyPr>
          <a:lstStyle/>
          <a:p>
            <a:pPr algn="ctr"/>
            <a:r>
              <a:rPr lang="en-US" sz="1400" dirty="0"/>
              <a:t>Volute Casing </a:t>
            </a:r>
            <a:r>
              <a:rPr lang="en-US" sz="1400" dirty="0" err="1"/>
              <a:t>Pompa</a:t>
            </a:r>
            <a:endParaRPr lang="en-US" sz="1400" dirty="0"/>
          </a:p>
        </p:txBody>
      </p:sp>
      <p:sp>
        <p:nvSpPr>
          <p:cNvPr id="33" name="TextBox 32"/>
          <p:cNvSpPr txBox="1"/>
          <p:nvPr/>
        </p:nvSpPr>
        <p:spPr>
          <a:xfrm>
            <a:off x="6282051" y="5676264"/>
            <a:ext cx="1657826" cy="307777"/>
          </a:xfrm>
          <a:prstGeom prst="rect">
            <a:avLst/>
          </a:prstGeom>
          <a:noFill/>
        </p:spPr>
        <p:txBody>
          <a:bodyPr wrap="none" rtlCol="0">
            <a:spAutoFit/>
          </a:bodyPr>
          <a:lstStyle/>
          <a:p>
            <a:pPr algn="ctr"/>
            <a:r>
              <a:rPr lang="en-US" sz="1400" dirty="0" err="1"/>
              <a:t>Pompa</a:t>
            </a:r>
            <a:r>
              <a:rPr lang="en-US" sz="1400" dirty="0"/>
              <a:t> </a:t>
            </a:r>
            <a:r>
              <a:rPr lang="en-US" sz="1400" dirty="0" err="1"/>
              <a:t>Sentrifugal</a:t>
            </a:r>
            <a:endParaRPr lang="en-US" sz="1400" dirty="0"/>
          </a:p>
        </p:txBody>
      </p:sp>
      <p:sp>
        <p:nvSpPr>
          <p:cNvPr id="2" name="Title 1">
            <a:extLst>
              <a:ext uri="{FF2B5EF4-FFF2-40B4-BE49-F238E27FC236}">
                <a16:creationId xmlns:a16="http://schemas.microsoft.com/office/drawing/2014/main" id="{D5044C75-BD34-5AF4-ECD4-6B4BE721B9F6}"/>
              </a:ext>
            </a:extLst>
          </p:cNvPr>
          <p:cNvSpPr txBox="1">
            <a:spLocks/>
          </p:cNvSpPr>
          <p:nvPr/>
        </p:nvSpPr>
        <p:spPr bwMode="auto">
          <a:xfrm>
            <a:off x="171663" y="98349"/>
            <a:ext cx="8229600" cy="639762"/>
          </a:xfrm>
          <a:prstGeom prst="rect">
            <a:avLst/>
          </a:prstGeom>
          <a:noFill/>
          <a:ln w="9525">
            <a:noFill/>
            <a:miter lim="800000"/>
          </a:ln>
        </p:spPr>
        <p:txBody>
          <a:bodyPr vert="horz" wrap="square" lIns="91440" tIns="45720" rIns="91440" bIns="45720" numCol="1" anchor="ctr" anchorCtr="0" compatLnSpc="1"/>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lgn="l"/>
            <a:r>
              <a:rPr lang="en-US" sz="2400" b="1" dirty="0">
                <a:latin typeface="Arial" panose="020B0604020202020204" pitchFamily="34" charset="0"/>
                <a:cs typeface="Arial" panose="020B0604020202020204" pitchFamily="34" charset="0"/>
              </a:rPr>
              <a:t>1.4 </a:t>
            </a:r>
            <a:r>
              <a:rPr lang="en-US" sz="2400" b="1" dirty="0" err="1">
                <a:latin typeface="Arial" panose="020B0604020202020204" pitchFamily="34" charset="0"/>
                <a:cs typeface="Arial" panose="020B0604020202020204" pitchFamily="34" charset="0"/>
              </a:rPr>
              <a:t>Aplikasi</a:t>
            </a:r>
            <a:r>
              <a:rPr lang="en-US" sz="2400" b="1" dirty="0">
                <a:latin typeface="Arial" panose="020B0604020202020204" pitchFamily="34" charset="0"/>
                <a:cs typeface="Arial" panose="020B0604020202020204" pitchFamily="34" charset="0"/>
              </a:rPr>
              <a:t> </a:t>
            </a:r>
            <a:r>
              <a:rPr lang="en-GB" sz="2400" b="1" dirty="0">
                <a:cs typeface="Arial" panose="020B0604020202020204" pitchFamily="34" charset="0"/>
              </a:rPr>
              <a:t>Casting di </a:t>
            </a:r>
            <a:r>
              <a:rPr lang="en-GB" sz="2400" b="1" dirty="0" err="1">
                <a:cs typeface="Arial" panose="020B0604020202020204" pitchFamily="34" charset="0"/>
              </a:rPr>
              <a:t>pertambangan</a:t>
            </a:r>
            <a:r>
              <a:rPr lang="en-GB" sz="2400" b="1" dirty="0">
                <a:cs typeface="Arial" panose="020B0604020202020204" pitchFamily="34" charset="0"/>
              </a:rPr>
              <a:t> &amp; MIGAS</a:t>
            </a:r>
          </a:p>
        </p:txBody>
      </p:sp>
    </p:spTree>
    <p:extLst>
      <p:ext uri="{BB962C8B-B14F-4D97-AF65-F5344CB8AC3E}">
        <p14:creationId xmlns:p14="http://schemas.microsoft.com/office/powerpoint/2010/main" val="24863227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a:solidFill>
            <a:schemeClr val="tx1"/>
          </a:solidFill>
          <a:miter lim="800000"/>
          <a:headEnd/>
          <a:tailEnd/>
        </a:ln>
      </a:spPr>
      <a:bodyPr/>
      <a:lstStyle>
        <a:defPPr algn="l">
          <a:lnSpc>
            <a:spcPct val="100000"/>
          </a:lnSpc>
          <a:spcBef>
            <a:spcPct val="0"/>
          </a:spcBef>
          <a:defRPr sz="1400">
            <a:cs typeface="Arial" charset="0"/>
          </a:defRPr>
        </a:defPPr>
      </a:lst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5274</TotalTime>
  <Words>2067</Words>
  <Application>Microsoft Office PowerPoint</Application>
  <PresentationFormat>On-screen Show (4:3)</PresentationFormat>
  <Paragraphs>434</Paragraphs>
  <Slides>20</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Meiryo UI</vt:lpstr>
      <vt:lpstr>MS PGothic</vt:lpstr>
      <vt:lpstr>Abadi</vt:lpstr>
      <vt:lpstr>Arial</vt:lpstr>
      <vt:lpstr>Arial Narrow</vt:lpstr>
      <vt:lpstr>Calibri</vt:lpstr>
      <vt:lpstr>Cambria</vt:lpstr>
      <vt:lpstr>Wingdings</vt:lpstr>
      <vt:lpstr>Office Theme</vt:lpstr>
      <vt:lpstr>PowerPoint Presentation</vt:lpstr>
      <vt:lpstr>1. APLINDO</vt:lpstr>
      <vt:lpstr>1.1. APLINDO’s Member</vt:lpstr>
      <vt:lpstr>1.2. APLINDO’s Organization 2021~2026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2.1. General Process Pengecoran Logam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Wahyu Subroto</dc:creator>
  <cp:lastModifiedBy>Yulianto,Erwan</cp:lastModifiedBy>
  <cp:revision>67</cp:revision>
  <dcterms:created xsi:type="dcterms:W3CDTF">2023-01-06T11:31:33Z</dcterms:created>
  <dcterms:modified xsi:type="dcterms:W3CDTF">2023-07-13T01:22:31Z</dcterms:modified>
</cp:coreProperties>
</file>