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8" r:id="rId3"/>
    <p:sldId id="259" r:id="rId4"/>
    <p:sldId id="441" r:id="rId5"/>
    <p:sldId id="257" r:id="rId6"/>
    <p:sldId id="261" r:id="rId7"/>
    <p:sldId id="260" r:id="rId8"/>
    <p:sldId id="262" r:id="rId9"/>
    <p:sldId id="263" r:id="rId10"/>
    <p:sldId id="264" r:id="rId11"/>
    <p:sldId id="265" r:id="rId12"/>
    <p:sldId id="269" r:id="rId13"/>
    <p:sldId id="266" r:id="rId14"/>
    <p:sldId id="267" r:id="rId15"/>
    <p:sldId id="268" r:id="rId16"/>
    <p:sldId id="270" r:id="rId17"/>
    <p:sldId id="442" r:id="rId18"/>
    <p:sldId id="440" r:id="rId19"/>
    <p:sldId id="44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6" d="100"/>
          <a:sy n="66" d="100"/>
        </p:scale>
        <p:origin x="66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72C4DA-0355-43AD-8EC7-D79A6C6C121B}" type="datetimeFigureOut">
              <a:rPr lang="en-ID" smtClean="0"/>
              <a:t>12/07/2023</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C72B6F-030A-4B1E-936B-883B894DADFE}" type="slidenum">
              <a:rPr lang="en-ID" smtClean="0"/>
              <a:t>‹#›</a:t>
            </a:fld>
            <a:endParaRPr lang="en-ID"/>
          </a:p>
        </p:txBody>
      </p:sp>
    </p:spTree>
    <p:extLst>
      <p:ext uri="{BB962C8B-B14F-4D97-AF65-F5344CB8AC3E}">
        <p14:creationId xmlns:p14="http://schemas.microsoft.com/office/powerpoint/2010/main" val="1502909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Calibri" panose="020F0502020204030204" pitchFamily="34" charset="0"/>
              <a:buChar char="-"/>
            </a:pPr>
            <a:r>
              <a:rPr lang="en-GB" sz="1800" dirty="0">
                <a:effectLst/>
                <a:latin typeface="Calibri" panose="020F0502020204030204" pitchFamily="34" charset="0"/>
                <a:ea typeface="Times New Roman" panose="02020603050405020304" pitchFamily="18" charset="0"/>
              </a:rPr>
              <a:t>Note that there has been growing recognition that the environmental crisis, and in particular climate change, has adverse impacts on the fulfilment and realization of internationally recognized human rights</a:t>
            </a:r>
            <a:endParaRPr lang="en-US" sz="1800" dirty="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en-GB" sz="1800" dirty="0">
                <a:effectLst/>
                <a:latin typeface="Calibri" panose="020F0502020204030204" pitchFamily="34" charset="0"/>
                <a:ea typeface="Times New Roman" panose="02020603050405020304" pitchFamily="18" charset="0"/>
              </a:rPr>
              <a:t>Note that similarly, transitioning from a carbon intensive economy and delivering net-zero commitments is likely to generate major disruptions through economic restructuring, workforce displacement, financial flaw reallocations, job losses and creations or localized disruption in the availability and price of goods and services.</a:t>
            </a:r>
            <a:endParaRPr lang="en-US" sz="1800" dirty="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en-GB" sz="1800" dirty="0">
                <a:effectLst/>
                <a:latin typeface="Calibri" panose="020F0502020204030204" pitchFamily="34" charset="0"/>
                <a:ea typeface="Times New Roman" panose="02020603050405020304" pitchFamily="18" charset="0"/>
              </a:rPr>
              <a:t>In that context, businesses and investors will be expected to address such adverse impacts resulting from their rapidly evolving business and operating models, including in their supply chains</a:t>
            </a:r>
            <a:endParaRPr lang="en-US" sz="1800" dirty="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en-GB" sz="1800" dirty="0">
                <a:effectLst/>
                <a:latin typeface="Calibri" panose="020F0502020204030204" pitchFamily="34" charset="0"/>
                <a:ea typeface="Times New Roman" panose="02020603050405020304" pitchFamily="18" charset="0"/>
              </a:rPr>
              <a:t>Note that the OECD Responsible Business Conduct framework can prove useful to equip businesses in addressing such risks – that OECD RBC principles and standards has been recognised as authoritative instruments on how to interpret corporate’s role in enabling a just transition. – both in laws (i.e. taxonomy) and in court decisions. </a:t>
            </a:r>
            <a:endParaRPr lang="en-US" sz="1800" dirty="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en-GB" sz="1800" dirty="0">
                <a:effectLst/>
                <a:latin typeface="Calibri" panose="020F0502020204030204" pitchFamily="34" charset="0"/>
                <a:ea typeface="Times New Roman" panose="02020603050405020304" pitchFamily="18" charset="0"/>
              </a:rPr>
              <a:t>More specifically, a rapid transition is likely to generate specific categories of risk and impact that RBC due diligence can help identify, prevent and mitigate: both the risks of the transition-out of carbon intensive industries and economic activities – and the transition-in to low-carbon sectors and resources while also taking into consideration t</a:t>
            </a:r>
            <a:r>
              <a:rPr lang="en-US" sz="1800" dirty="0">
                <a:effectLst/>
                <a:latin typeface="Calibri" panose="020F0502020204030204" pitchFamily="34" charset="0"/>
                <a:ea typeface="Times New Roman" panose="02020603050405020304" pitchFamily="18" charset="0"/>
              </a:rPr>
              <a:t>he distributional impacts of climate change, particularly on those who are most vulnerable to climate impacts – at both project-level and in terms of global equity</a:t>
            </a:r>
            <a:endParaRPr lang="en-US" sz="1800" dirty="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en-GB" sz="1800" dirty="0">
                <a:effectLst/>
                <a:latin typeface="Calibri" panose="020F0502020204030204" pitchFamily="34" charset="0"/>
                <a:ea typeface="Times New Roman" panose="02020603050405020304" pitchFamily="18" charset="0"/>
              </a:rPr>
              <a:t>By carrying out risk-based due diligence, companies can responsibly engage in higher-risk sectors, geographies and supply chains and avoid blanket divestment strategies that can impede the development paths of emerging countries. </a:t>
            </a:r>
            <a:endParaRPr lang="en-US" sz="1800" dirty="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en-GB" sz="1800" dirty="0">
                <a:effectLst/>
                <a:latin typeface="Calibri" panose="020F0502020204030204" pitchFamily="34" charset="0"/>
                <a:ea typeface="Times New Roman" panose="02020603050405020304" pitchFamily="18" charset="0"/>
              </a:rPr>
              <a:t>For example, note that the OECD Centre for RBC is also currently working – through Sustainable Infrastructure in Asia Programme (SIPA) in developing policy insights and workshops for businesses on how to ensure sustainable infrastructure development through an RBC lens.</a:t>
            </a:r>
            <a:endParaRPr lang="en-US"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497A8145-C756-4FA7-A503-52F3CB8C6F14}" type="slidenum">
              <a:rPr lang="en-GB" smtClean="0"/>
              <a:t>18</a:t>
            </a:fld>
            <a:endParaRPr lang="en-GB"/>
          </a:p>
        </p:txBody>
      </p:sp>
    </p:spTree>
    <p:extLst>
      <p:ext uri="{BB962C8B-B14F-4D97-AF65-F5344CB8AC3E}">
        <p14:creationId xmlns:p14="http://schemas.microsoft.com/office/powerpoint/2010/main" val="3868183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44B63-69A8-B147-42DE-ED67F1D2D0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B250B8DA-8E9E-BB79-FDE1-F14B7E7AE7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9CF3569F-89DD-89A0-1CD9-1517BF694636}"/>
              </a:ext>
            </a:extLst>
          </p:cNvPr>
          <p:cNvSpPr>
            <a:spLocks noGrp="1"/>
          </p:cNvSpPr>
          <p:nvPr>
            <p:ph type="dt" sz="half" idx="10"/>
          </p:nvPr>
        </p:nvSpPr>
        <p:spPr/>
        <p:txBody>
          <a:bodyPr/>
          <a:lstStyle/>
          <a:p>
            <a:fld id="{CA77B641-299E-4FAC-B598-B04677B31AF5}" type="datetimeFigureOut">
              <a:rPr lang="en-ID" smtClean="0"/>
              <a:t>12/07/2023</a:t>
            </a:fld>
            <a:endParaRPr lang="en-ID"/>
          </a:p>
        </p:txBody>
      </p:sp>
      <p:sp>
        <p:nvSpPr>
          <p:cNvPr id="5" name="Footer Placeholder 4">
            <a:extLst>
              <a:ext uri="{FF2B5EF4-FFF2-40B4-BE49-F238E27FC236}">
                <a16:creationId xmlns:a16="http://schemas.microsoft.com/office/drawing/2014/main" id="{D9517768-A7A3-18FC-9C08-F06A8690F3C5}"/>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4A36DB64-7116-8DDD-CA0E-F7330E1D31F5}"/>
              </a:ext>
            </a:extLst>
          </p:cNvPr>
          <p:cNvSpPr>
            <a:spLocks noGrp="1"/>
          </p:cNvSpPr>
          <p:nvPr>
            <p:ph type="sldNum" sz="quarter" idx="12"/>
          </p:nvPr>
        </p:nvSpPr>
        <p:spPr/>
        <p:txBody>
          <a:bodyPr/>
          <a:lstStyle/>
          <a:p>
            <a:fld id="{C1B28FE4-CFF9-4760-BC58-4CFCECB64AAD}" type="slidenum">
              <a:rPr lang="en-ID" smtClean="0"/>
              <a:t>‹#›</a:t>
            </a:fld>
            <a:endParaRPr lang="en-ID"/>
          </a:p>
        </p:txBody>
      </p:sp>
    </p:spTree>
    <p:extLst>
      <p:ext uri="{BB962C8B-B14F-4D97-AF65-F5344CB8AC3E}">
        <p14:creationId xmlns:p14="http://schemas.microsoft.com/office/powerpoint/2010/main" val="4173798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693DC-4033-FD99-C43F-ED00736DF1A5}"/>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74B661AA-C186-DF14-C345-17A6781EE6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EDCC9539-2FE9-D8B5-7F38-71ED43BBF96B}"/>
              </a:ext>
            </a:extLst>
          </p:cNvPr>
          <p:cNvSpPr>
            <a:spLocks noGrp="1"/>
          </p:cNvSpPr>
          <p:nvPr>
            <p:ph type="dt" sz="half" idx="10"/>
          </p:nvPr>
        </p:nvSpPr>
        <p:spPr/>
        <p:txBody>
          <a:bodyPr/>
          <a:lstStyle/>
          <a:p>
            <a:fld id="{CA77B641-299E-4FAC-B598-B04677B31AF5}" type="datetimeFigureOut">
              <a:rPr lang="en-ID" smtClean="0"/>
              <a:t>12/07/2023</a:t>
            </a:fld>
            <a:endParaRPr lang="en-ID"/>
          </a:p>
        </p:txBody>
      </p:sp>
      <p:sp>
        <p:nvSpPr>
          <p:cNvPr id="5" name="Footer Placeholder 4">
            <a:extLst>
              <a:ext uri="{FF2B5EF4-FFF2-40B4-BE49-F238E27FC236}">
                <a16:creationId xmlns:a16="http://schemas.microsoft.com/office/drawing/2014/main" id="{2060DC47-A2A0-0300-3BBF-8AA2F71075BA}"/>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9C56B84D-6E85-CB04-36E6-E813103D914E}"/>
              </a:ext>
            </a:extLst>
          </p:cNvPr>
          <p:cNvSpPr>
            <a:spLocks noGrp="1"/>
          </p:cNvSpPr>
          <p:nvPr>
            <p:ph type="sldNum" sz="quarter" idx="12"/>
          </p:nvPr>
        </p:nvSpPr>
        <p:spPr/>
        <p:txBody>
          <a:bodyPr/>
          <a:lstStyle/>
          <a:p>
            <a:fld id="{C1B28FE4-CFF9-4760-BC58-4CFCECB64AAD}" type="slidenum">
              <a:rPr lang="en-ID" smtClean="0"/>
              <a:t>‹#›</a:t>
            </a:fld>
            <a:endParaRPr lang="en-ID"/>
          </a:p>
        </p:txBody>
      </p:sp>
    </p:spTree>
    <p:extLst>
      <p:ext uri="{BB962C8B-B14F-4D97-AF65-F5344CB8AC3E}">
        <p14:creationId xmlns:p14="http://schemas.microsoft.com/office/powerpoint/2010/main" val="3072047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7DDA8B-5148-7483-67C2-2F513281335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8FC8B3F1-4998-4F1E-5BFA-8A78E94628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A0B5D3A2-512B-658D-995A-408239A0E42E}"/>
              </a:ext>
            </a:extLst>
          </p:cNvPr>
          <p:cNvSpPr>
            <a:spLocks noGrp="1"/>
          </p:cNvSpPr>
          <p:nvPr>
            <p:ph type="dt" sz="half" idx="10"/>
          </p:nvPr>
        </p:nvSpPr>
        <p:spPr/>
        <p:txBody>
          <a:bodyPr/>
          <a:lstStyle/>
          <a:p>
            <a:fld id="{CA77B641-299E-4FAC-B598-B04677B31AF5}" type="datetimeFigureOut">
              <a:rPr lang="en-ID" smtClean="0"/>
              <a:t>12/07/2023</a:t>
            </a:fld>
            <a:endParaRPr lang="en-ID"/>
          </a:p>
        </p:txBody>
      </p:sp>
      <p:sp>
        <p:nvSpPr>
          <p:cNvPr id="5" name="Footer Placeholder 4">
            <a:extLst>
              <a:ext uri="{FF2B5EF4-FFF2-40B4-BE49-F238E27FC236}">
                <a16:creationId xmlns:a16="http://schemas.microsoft.com/office/drawing/2014/main" id="{883996EE-0FF3-C374-054A-6CB7D4615DE1}"/>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E80EFCBF-6227-C870-9CA3-CC129B174C04}"/>
              </a:ext>
            </a:extLst>
          </p:cNvPr>
          <p:cNvSpPr>
            <a:spLocks noGrp="1"/>
          </p:cNvSpPr>
          <p:nvPr>
            <p:ph type="sldNum" sz="quarter" idx="12"/>
          </p:nvPr>
        </p:nvSpPr>
        <p:spPr/>
        <p:txBody>
          <a:bodyPr/>
          <a:lstStyle/>
          <a:p>
            <a:fld id="{C1B28FE4-CFF9-4760-BC58-4CFCECB64AAD}" type="slidenum">
              <a:rPr lang="en-ID" smtClean="0"/>
              <a:t>‹#›</a:t>
            </a:fld>
            <a:endParaRPr lang="en-ID"/>
          </a:p>
        </p:txBody>
      </p:sp>
    </p:spTree>
    <p:extLst>
      <p:ext uri="{BB962C8B-B14F-4D97-AF65-F5344CB8AC3E}">
        <p14:creationId xmlns:p14="http://schemas.microsoft.com/office/powerpoint/2010/main" val="2019076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97BD1-C788-9AE7-DCFE-57BD237F0ADC}"/>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5706B615-12F6-EA6E-B3BC-72E217484B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72608F5D-DB89-46B9-3A88-185761897B04}"/>
              </a:ext>
            </a:extLst>
          </p:cNvPr>
          <p:cNvSpPr>
            <a:spLocks noGrp="1"/>
          </p:cNvSpPr>
          <p:nvPr>
            <p:ph type="dt" sz="half" idx="10"/>
          </p:nvPr>
        </p:nvSpPr>
        <p:spPr/>
        <p:txBody>
          <a:bodyPr/>
          <a:lstStyle/>
          <a:p>
            <a:fld id="{CA77B641-299E-4FAC-B598-B04677B31AF5}" type="datetimeFigureOut">
              <a:rPr lang="en-ID" smtClean="0"/>
              <a:t>12/07/2023</a:t>
            </a:fld>
            <a:endParaRPr lang="en-ID"/>
          </a:p>
        </p:txBody>
      </p:sp>
      <p:sp>
        <p:nvSpPr>
          <p:cNvPr id="5" name="Footer Placeholder 4">
            <a:extLst>
              <a:ext uri="{FF2B5EF4-FFF2-40B4-BE49-F238E27FC236}">
                <a16:creationId xmlns:a16="http://schemas.microsoft.com/office/drawing/2014/main" id="{1BDED4CB-4C7D-D9C0-5666-0777F1BFBC25}"/>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582DD269-507E-2FEC-C5EE-952068A51857}"/>
              </a:ext>
            </a:extLst>
          </p:cNvPr>
          <p:cNvSpPr>
            <a:spLocks noGrp="1"/>
          </p:cNvSpPr>
          <p:nvPr>
            <p:ph type="sldNum" sz="quarter" idx="12"/>
          </p:nvPr>
        </p:nvSpPr>
        <p:spPr/>
        <p:txBody>
          <a:bodyPr/>
          <a:lstStyle/>
          <a:p>
            <a:fld id="{C1B28FE4-CFF9-4760-BC58-4CFCECB64AAD}" type="slidenum">
              <a:rPr lang="en-ID" smtClean="0"/>
              <a:t>‹#›</a:t>
            </a:fld>
            <a:endParaRPr lang="en-ID"/>
          </a:p>
        </p:txBody>
      </p:sp>
    </p:spTree>
    <p:extLst>
      <p:ext uri="{BB962C8B-B14F-4D97-AF65-F5344CB8AC3E}">
        <p14:creationId xmlns:p14="http://schemas.microsoft.com/office/powerpoint/2010/main" val="2433725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CB96B-6BCB-366A-8F9E-EDFF4F2C25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8CC827C4-C119-1475-B898-C362C8F257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54F31C-B3D0-CC14-A5A5-C7C2B99831C5}"/>
              </a:ext>
            </a:extLst>
          </p:cNvPr>
          <p:cNvSpPr>
            <a:spLocks noGrp="1"/>
          </p:cNvSpPr>
          <p:nvPr>
            <p:ph type="dt" sz="half" idx="10"/>
          </p:nvPr>
        </p:nvSpPr>
        <p:spPr/>
        <p:txBody>
          <a:bodyPr/>
          <a:lstStyle/>
          <a:p>
            <a:fld id="{CA77B641-299E-4FAC-B598-B04677B31AF5}" type="datetimeFigureOut">
              <a:rPr lang="en-ID" smtClean="0"/>
              <a:t>12/07/2023</a:t>
            </a:fld>
            <a:endParaRPr lang="en-ID"/>
          </a:p>
        </p:txBody>
      </p:sp>
      <p:sp>
        <p:nvSpPr>
          <p:cNvPr id="5" name="Footer Placeholder 4">
            <a:extLst>
              <a:ext uri="{FF2B5EF4-FFF2-40B4-BE49-F238E27FC236}">
                <a16:creationId xmlns:a16="http://schemas.microsoft.com/office/drawing/2014/main" id="{96498DED-3FFE-4B57-027E-B6980733CC54}"/>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A172CD06-A5E9-DA4C-152E-03670A886AAA}"/>
              </a:ext>
            </a:extLst>
          </p:cNvPr>
          <p:cNvSpPr>
            <a:spLocks noGrp="1"/>
          </p:cNvSpPr>
          <p:nvPr>
            <p:ph type="sldNum" sz="quarter" idx="12"/>
          </p:nvPr>
        </p:nvSpPr>
        <p:spPr/>
        <p:txBody>
          <a:bodyPr/>
          <a:lstStyle/>
          <a:p>
            <a:fld id="{C1B28FE4-CFF9-4760-BC58-4CFCECB64AAD}" type="slidenum">
              <a:rPr lang="en-ID" smtClean="0"/>
              <a:t>‹#›</a:t>
            </a:fld>
            <a:endParaRPr lang="en-ID"/>
          </a:p>
        </p:txBody>
      </p:sp>
    </p:spTree>
    <p:extLst>
      <p:ext uri="{BB962C8B-B14F-4D97-AF65-F5344CB8AC3E}">
        <p14:creationId xmlns:p14="http://schemas.microsoft.com/office/powerpoint/2010/main" val="4017058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80101-4960-C1D9-2692-F452759A1FE6}"/>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56C7ECE3-CD76-693C-13AF-0AE8FC72E6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031579B8-BCC1-13C0-4058-1B98E239A7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8E9C3377-534D-0032-3C27-84D0119C9D4A}"/>
              </a:ext>
            </a:extLst>
          </p:cNvPr>
          <p:cNvSpPr>
            <a:spLocks noGrp="1"/>
          </p:cNvSpPr>
          <p:nvPr>
            <p:ph type="dt" sz="half" idx="10"/>
          </p:nvPr>
        </p:nvSpPr>
        <p:spPr/>
        <p:txBody>
          <a:bodyPr/>
          <a:lstStyle/>
          <a:p>
            <a:fld id="{CA77B641-299E-4FAC-B598-B04677B31AF5}" type="datetimeFigureOut">
              <a:rPr lang="en-ID" smtClean="0"/>
              <a:t>12/07/2023</a:t>
            </a:fld>
            <a:endParaRPr lang="en-ID"/>
          </a:p>
        </p:txBody>
      </p:sp>
      <p:sp>
        <p:nvSpPr>
          <p:cNvPr id="6" name="Footer Placeholder 5">
            <a:extLst>
              <a:ext uri="{FF2B5EF4-FFF2-40B4-BE49-F238E27FC236}">
                <a16:creationId xmlns:a16="http://schemas.microsoft.com/office/drawing/2014/main" id="{DB07509D-E5EA-6950-83E9-76E563C8AE40}"/>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F24D7F7D-E207-0051-E8DC-EDA3A207119D}"/>
              </a:ext>
            </a:extLst>
          </p:cNvPr>
          <p:cNvSpPr>
            <a:spLocks noGrp="1"/>
          </p:cNvSpPr>
          <p:nvPr>
            <p:ph type="sldNum" sz="quarter" idx="12"/>
          </p:nvPr>
        </p:nvSpPr>
        <p:spPr/>
        <p:txBody>
          <a:bodyPr/>
          <a:lstStyle/>
          <a:p>
            <a:fld id="{C1B28FE4-CFF9-4760-BC58-4CFCECB64AAD}" type="slidenum">
              <a:rPr lang="en-ID" smtClean="0"/>
              <a:t>‹#›</a:t>
            </a:fld>
            <a:endParaRPr lang="en-ID"/>
          </a:p>
        </p:txBody>
      </p:sp>
    </p:spTree>
    <p:extLst>
      <p:ext uri="{BB962C8B-B14F-4D97-AF65-F5344CB8AC3E}">
        <p14:creationId xmlns:p14="http://schemas.microsoft.com/office/powerpoint/2010/main" val="2462281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9C09E-BF3A-F1B9-B6BE-B88B5CDF76CF}"/>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DA9BF81D-9796-AC81-2507-BE5FAC3273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1DB86C-55B9-4627-DAFA-3269CC4222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D8A8E4A6-C1A6-C050-4FF0-5CBDF0DCFF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80326E-AB45-ECE2-6B3E-2A058C474A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E0101BD3-0C24-7194-BB68-DDC8DE449F75}"/>
              </a:ext>
            </a:extLst>
          </p:cNvPr>
          <p:cNvSpPr>
            <a:spLocks noGrp="1"/>
          </p:cNvSpPr>
          <p:nvPr>
            <p:ph type="dt" sz="half" idx="10"/>
          </p:nvPr>
        </p:nvSpPr>
        <p:spPr/>
        <p:txBody>
          <a:bodyPr/>
          <a:lstStyle/>
          <a:p>
            <a:fld id="{CA77B641-299E-4FAC-B598-B04677B31AF5}" type="datetimeFigureOut">
              <a:rPr lang="en-ID" smtClean="0"/>
              <a:t>12/07/2023</a:t>
            </a:fld>
            <a:endParaRPr lang="en-ID"/>
          </a:p>
        </p:txBody>
      </p:sp>
      <p:sp>
        <p:nvSpPr>
          <p:cNvPr id="8" name="Footer Placeholder 7">
            <a:extLst>
              <a:ext uri="{FF2B5EF4-FFF2-40B4-BE49-F238E27FC236}">
                <a16:creationId xmlns:a16="http://schemas.microsoft.com/office/drawing/2014/main" id="{BE3B0340-873C-C13B-2E2F-68531B2DD700}"/>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950B6486-F7B5-9EB8-FDDC-9CCCAE276965}"/>
              </a:ext>
            </a:extLst>
          </p:cNvPr>
          <p:cNvSpPr>
            <a:spLocks noGrp="1"/>
          </p:cNvSpPr>
          <p:nvPr>
            <p:ph type="sldNum" sz="quarter" idx="12"/>
          </p:nvPr>
        </p:nvSpPr>
        <p:spPr/>
        <p:txBody>
          <a:bodyPr/>
          <a:lstStyle/>
          <a:p>
            <a:fld id="{C1B28FE4-CFF9-4760-BC58-4CFCECB64AAD}" type="slidenum">
              <a:rPr lang="en-ID" smtClean="0"/>
              <a:t>‹#›</a:t>
            </a:fld>
            <a:endParaRPr lang="en-ID"/>
          </a:p>
        </p:txBody>
      </p:sp>
    </p:spTree>
    <p:extLst>
      <p:ext uri="{BB962C8B-B14F-4D97-AF65-F5344CB8AC3E}">
        <p14:creationId xmlns:p14="http://schemas.microsoft.com/office/powerpoint/2010/main" val="42102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16A6B-E495-4DD6-C59E-73243A18E81E}"/>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2487D5B6-D7E5-805D-26B1-2568435100F7}"/>
              </a:ext>
            </a:extLst>
          </p:cNvPr>
          <p:cNvSpPr>
            <a:spLocks noGrp="1"/>
          </p:cNvSpPr>
          <p:nvPr>
            <p:ph type="dt" sz="half" idx="10"/>
          </p:nvPr>
        </p:nvSpPr>
        <p:spPr/>
        <p:txBody>
          <a:bodyPr/>
          <a:lstStyle/>
          <a:p>
            <a:fld id="{CA77B641-299E-4FAC-B598-B04677B31AF5}" type="datetimeFigureOut">
              <a:rPr lang="en-ID" smtClean="0"/>
              <a:t>12/07/2023</a:t>
            </a:fld>
            <a:endParaRPr lang="en-ID"/>
          </a:p>
        </p:txBody>
      </p:sp>
      <p:sp>
        <p:nvSpPr>
          <p:cNvPr id="4" name="Footer Placeholder 3">
            <a:extLst>
              <a:ext uri="{FF2B5EF4-FFF2-40B4-BE49-F238E27FC236}">
                <a16:creationId xmlns:a16="http://schemas.microsoft.com/office/drawing/2014/main" id="{6ED35DC4-7B49-6584-D016-CAB074D35C0C}"/>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7A58ED6B-36BB-79E8-602B-8C6737302854}"/>
              </a:ext>
            </a:extLst>
          </p:cNvPr>
          <p:cNvSpPr>
            <a:spLocks noGrp="1"/>
          </p:cNvSpPr>
          <p:nvPr>
            <p:ph type="sldNum" sz="quarter" idx="12"/>
          </p:nvPr>
        </p:nvSpPr>
        <p:spPr/>
        <p:txBody>
          <a:bodyPr/>
          <a:lstStyle/>
          <a:p>
            <a:fld id="{C1B28FE4-CFF9-4760-BC58-4CFCECB64AAD}" type="slidenum">
              <a:rPr lang="en-ID" smtClean="0"/>
              <a:t>‹#›</a:t>
            </a:fld>
            <a:endParaRPr lang="en-ID"/>
          </a:p>
        </p:txBody>
      </p:sp>
    </p:spTree>
    <p:extLst>
      <p:ext uri="{BB962C8B-B14F-4D97-AF65-F5344CB8AC3E}">
        <p14:creationId xmlns:p14="http://schemas.microsoft.com/office/powerpoint/2010/main" val="1713661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C27CAB-3A62-E8D7-D525-0B4D42C42D5A}"/>
              </a:ext>
            </a:extLst>
          </p:cNvPr>
          <p:cNvSpPr>
            <a:spLocks noGrp="1"/>
          </p:cNvSpPr>
          <p:nvPr>
            <p:ph type="dt" sz="half" idx="10"/>
          </p:nvPr>
        </p:nvSpPr>
        <p:spPr/>
        <p:txBody>
          <a:bodyPr/>
          <a:lstStyle/>
          <a:p>
            <a:fld id="{CA77B641-299E-4FAC-B598-B04677B31AF5}" type="datetimeFigureOut">
              <a:rPr lang="en-ID" smtClean="0"/>
              <a:t>12/07/2023</a:t>
            </a:fld>
            <a:endParaRPr lang="en-ID"/>
          </a:p>
        </p:txBody>
      </p:sp>
      <p:sp>
        <p:nvSpPr>
          <p:cNvPr id="3" name="Footer Placeholder 2">
            <a:extLst>
              <a:ext uri="{FF2B5EF4-FFF2-40B4-BE49-F238E27FC236}">
                <a16:creationId xmlns:a16="http://schemas.microsoft.com/office/drawing/2014/main" id="{AC766E08-2D3D-5F77-D2A3-EC8278936BDD}"/>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82E2367A-56A5-78D7-E0C3-EEA238F59CA3}"/>
              </a:ext>
            </a:extLst>
          </p:cNvPr>
          <p:cNvSpPr>
            <a:spLocks noGrp="1"/>
          </p:cNvSpPr>
          <p:nvPr>
            <p:ph type="sldNum" sz="quarter" idx="12"/>
          </p:nvPr>
        </p:nvSpPr>
        <p:spPr/>
        <p:txBody>
          <a:bodyPr/>
          <a:lstStyle/>
          <a:p>
            <a:fld id="{C1B28FE4-CFF9-4760-BC58-4CFCECB64AAD}" type="slidenum">
              <a:rPr lang="en-ID" smtClean="0"/>
              <a:t>‹#›</a:t>
            </a:fld>
            <a:endParaRPr lang="en-ID"/>
          </a:p>
        </p:txBody>
      </p:sp>
    </p:spTree>
    <p:extLst>
      <p:ext uri="{BB962C8B-B14F-4D97-AF65-F5344CB8AC3E}">
        <p14:creationId xmlns:p14="http://schemas.microsoft.com/office/powerpoint/2010/main" val="3146957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4CB99-BC92-4F2A-75D2-B1151256CF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F98A0825-39A4-19EF-9EBC-E79BBA151C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367155E5-51E9-999F-EF26-E5553CE402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363F52-BD16-7365-E562-FCE35E2BBDBC}"/>
              </a:ext>
            </a:extLst>
          </p:cNvPr>
          <p:cNvSpPr>
            <a:spLocks noGrp="1"/>
          </p:cNvSpPr>
          <p:nvPr>
            <p:ph type="dt" sz="half" idx="10"/>
          </p:nvPr>
        </p:nvSpPr>
        <p:spPr/>
        <p:txBody>
          <a:bodyPr/>
          <a:lstStyle/>
          <a:p>
            <a:fld id="{CA77B641-299E-4FAC-B598-B04677B31AF5}" type="datetimeFigureOut">
              <a:rPr lang="en-ID" smtClean="0"/>
              <a:t>12/07/2023</a:t>
            </a:fld>
            <a:endParaRPr lang="en-ID"/>
          </a:p>
        </p:txBody>
      </p:sp>
      <p:sp>
        <p:nvSpPr>
          <p:cNvPr id="6" name="Footer Placeholder 5">
            <a:extLst>
              <a:ext uri="{FF2B5EF4-FFF2-40B4-BE49-F238E27FC236}">
                <a16:creationId xmlns:a16="http://schemas.microsoft.com/office/drawing/2014/main" id="{2D13B8E2-2035-B62C-51F8-1FAC3FE2CE25}"/>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F6C89F2F-1D92-0B89-ADCA-AE8510E9BB7E}"/>
              </a:ext>
            </a:extLst>
          </p:cNvPr>
          <p:cNvSpPr>
            <a:spLocks noGrp="1"/>
          </p:cNvSpPr>
          <p:nvPr>
            <p:ph type="sldNum" sz="quarter" idx="12"/>
          </p:nvPr>
        </p:nvSpPr>
        <p:spPr/>
        <p:txBody>
          <a:bodyPr/>
          <a:lstStyle/>
          <a:p>
            <a:fld id="{C1B28FE4-CFF9-4760-BC58-4CFCECB64AAD}" type="slidenum">
              <a:rPr lang="en-ID" smtClean="0"/>
              <a:t>‹#›</a:t>
            </a:fld>
            <a:endParaRPr lang="en-ID"/>
          </a:p>
        </p:txBody>
      </p:sp>
    </p:spTree>
    <p:extLst>
      <p:ext uri="{BB962C8B-B14F-4D97-AF65-F5344CB8AC3E}">
        <p14:creationId xmlns:p14="http://schemas.microsoft.com/office/powerpoint/2010/main" val="1778421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A4357-83B3-805D-5555-0D2C801571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ED5C8937-F0AD-87E0-EA6C-7C2F172A32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F85E84CC-95F0-C63E-1759-03D6B83A7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4BF3B1-2B07-97B7-FBF4-CEE4F395866A}"/>
              </a:ext>
            </a:extLst>
          </p:cNvPr>
          <p:cNvSpPr>
            <a:spLocks noGrp="1"/>
          </p:cNvSpPr>
          <p:nvPr>
            <p:ph type="dt" sz="half" idx="10"/>
          </p:nvPr>
        </p:nvSpPr>
        <p:spPr/>
        <p:txBody>
          <a:bodyPr/>
          <a:lstStyle/>
          <a:p>
            <a:fld id="{CA77B641-299E-4FAC-B598-B04677B31AF5}" type="datetimeFigureOut">
              <a:rPr lang="en-ID" smtClean="0"/>
              <a:t>12/07/2023</a:t>
            </a:fld>
            <a:endParaRPr lang="en-ID"/>
          </a:p>
        </p:txBody>
      </p:sp>
      <p:sp>
        <p:nvSpPr>
          <p:cNvPr id="6" name="Footer Placeholder 5">
            <a:extLst>
              <a:ext uri="{FF2B5EF4-FFF2-40B4-BE49-F238E27FC236}">
                <a16:creationId xmlns:a16="http://schemas.microsoft.com/office/drawing/2014/main" id="{FBA11830-1FE2-9949-5CF5-F6454094B60A}"/>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E80175E7-6629-61C1-E48B-F206CBE5DE49}"/>
              </a:ext>
            </a:extLst>
          </p:cNvPr>
          <p:cNvSpPr>
            <a:spLocks noGrp="1"/>
          </p:cNvSpPr>
          <p:nvPr>
            <p:ph type="sldNum" sz="quarter" idx="12"/>
          </p:nvPr>
        </p:nvSpPr>
        <p:spPr/>
        <p:txBody>
          <a:bodyPr/>
          <a:lstStyle/>
          <a:p>
            <a:fld id="{C1B28FE4-CFF9-4760-BC58-4CFCECB64AAD}" type="slidenum">
              <a:rPr lang="en-ID" smtClean="0"/>
              <a:t>‹#›</a:t>
            </a:fld>
            <a:endParaRPr lang="en-ID"/>
          </a:p>
        </p:txBody>
      </p:sp>
    </p:spTree>
    <p:extLst>
      <p:ext uri="{BB962C8B-B14F-4D97-AF65-F5344CB8AC3E}">
        <p14:creationId xmlns:p14="http://schemas.microsoft.com/office/powerpoint/2010/main" val="579717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89C02F-77AD-1326-D23D-58E9C0336C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E29E9793-B6C8-7558-CEE3-35B833B2EB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DE648CD2-EA83-2495-2AAB-5DB5FDF815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77B641-299E-4FAC-B598-B04677B31AF5}" type="datetimeFigureOut">
              <a:rPr lang="en-ID" smtClean="0"/>
              <a:t>12/07/2023</a:t>
            </a:fld>
            <a:endParaRPr lang="en-ID"/>
          </a:p>
        </p:txBody>
      </p:sp>
      <p:sp>
        <p:nvSpPr>
          <p:cNvPr id="5" name="Footer Placeholder 4">
            <a:extLst>
              <a:ext uri="{FF2B5EF4-FFF2-40B4-BE49-F238E27FC236}">
                <a16:creationId xmlns:a16="http://schemas.microsoft.com/office/drawing/2014/main" id="{B12810D8-AF7B-809D-ADF8-3617C9031D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45129EBE-5387-B6D7-8D71-1622A72797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B28FE4-CFF9-4760-BC58-4CFCECB64AAD}" type="slidenum">
              <a:rPr lang="en-ID" smtClean="0"/>
              <a:t>‹#›</a:t>
            </a:fld>
            <a:endParaRPr lang="en-ID"/>
          </a:p>
        </p:txBody>
      </p:sp>
    </p:spTree>
    <p:extLst>
      <p:ext uri="{BB962C8B-B14F-4D97-AF65-F5344CB8AC3E}">
        <p14:creationId xmlns:p14="http://schemas.microsoft.com/office/powerpoint/2010/main" val="300949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DC0B7-420B-E127-B983-DD353B9FA497}"/>
              </a:ext>
            </a:extLst>
          </p:cNvPr>
          <p:cNvSpPr>
            <a:spLocks noGrp="1"/>
          </p:cNvSpPr>
          <p:nvPr>
            <p:ph type="ctrTitle"/>
          </p:nvPr>
        </p:nvSpPr>
        <p:spPr>
          <a:xfrm>
            <a:off x="1524000" y="1122363"/>
            <a:ext cx="9144000" cy="1842218"/>
          </a:xfrm>
        </p:spPr>
        <p:txBody>
          <a:bodyPr>
            <a:normAutofit/>
          </a:bodyPr>
          <a:lstStyle/>
          <a:p>
            <a:r>
              <a:rPr lang="en-US" sz="4000" dirty="0"/>
              <a:t>ESG Investing, Sustainable Finance, and Climate Transition</a:t>
            </a:r>
            <a:endParaRPr lang="en-ID" sz="4000" dirty="0"/>
          </a:p>
        </p:txBody>
      </p:sp>
      <p:sp>
        <p:nvSpPr>
          <p:cNvPr id="3" name="Subtitle 2">
            <a:extLst>
              <a:ext uri="{FF2B5EF4-FFF2-40B4-BE49-F238E27FC236}">
                <a16:creationId xmlns:a16="http://schemas.microsoft.com/office/drawing/2014/main" id="{D456E2CD-8225-7231-619C-C2A7A0BCCA0D}"/>
              </a:ext>
            </a:extLst>
          </p:cNvPr>
          <p:cNvSpPr>
            <a:spLocks noGrp="1"/>
          </p:cNvSpPr>
          <p:nvPr>
            <p:ph type="subTitle" idx="1"/>
          </p:nvPr>
        </p:nvSpPr>
        <p:spPr/>
        <p:txBody>
          <a:bodyPr>
            <a:normAutofit fontScale="62500" lnSpcReduction="20000"/>
          </a:bodyPr>
          <a:lstStyle/>
          <a:p>
            <a:endParaRPr lang="en-US" dirty="0"/>
          </a:p>
          <a:p>
            <a:r>
              <a:rPr lang="en-ID" dirty="0"/>
              <a:t>Hakimul </a:t>
            </a:r>
            <a:r>
              <a:rPr lang="en-ID" dirty="0" err="1"/>
              <a:t>Batih</a:t>
            </a:r>
            <a:endParaRPr lang="en-ID" dirty="0"/>
          </a:p>
          <a:p>
            <a:r>
              <a:rPr lang="en-ID" dirty="0"/>
              <a:t>Board member of Indonesian Institute for Energy Economics (IIEE)</a:t>
            </a:r>
          </a:p>
          <a:p>
            <a:endParaRPr lang="en-ID" dirty="0"/>
          </a:p>
          <a:p>
            <a:r>
              <a:rPr lang="en-ID" dirty="0"/>
              <a:t>Presented at Technology Talk Series: Sustainability in Mining and Mineral Processing Through Technology</a:t>
            </a:r>
          </a:p>
          <a:p>
            <a:endParaRPr lang="en-ID" dirty="0"/>
          </a:p>
        </p:txBody>
      </p:sp>
    </p:spTree>
    <p:extLst>
      <p:ext uri="{BB962C8B-B14F-4D97-AF65-F5344CB8AC3E}">
        <p14:creationId xmlns:p14="http://schemas.microsoft.com/office/powerpoint/2010/main" val="615645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DA317-B723-3D42-93F0-CEBCE857FA22}"/>
              </a:ext>
            </a:extLst>
          </p:cNvPr>
          <p:cNvSpPr>
            <a:spLocks noGrp="1"/>
          </p:cNvSpPr>
          <p:nvPr>
            <p:ph type="title"/>
          </p:nvPr>
        </p:nvSpPr>
        <p:spPr>
          <a:xfrm>
            <a:off x="838200" y="365125"/>
            <a:ext cx="10515600" cy="972787"/>
          </a:xfrm>
        </p:spPr>
        <p:txBody>
          <a:bodyPr/>
          <a:lstStyle/>
          <a:p>
            <a:r>
              <a:rPr lang="en-US" dirty="0" err="1"/>
              <a:t>Tantangan</a:t>
            </a:r>
            <a:r>
              <a:rPr lang="en-US" dirty="0"/>
              <a:t> keuangan </a:t>
            </a:r>
            <a:r>
              <a:rPr lang="en-US" dirty="0" err="1"/>
              <a:t>berkelanjutan</a:t>
            </a:r>
            <a:endParaRPr lang="en-ID" dirty="0"/>
          </a:p>
        </p:txBody>
      </p:sp>
      <p:sp>
        <p:nvSpPr>
          <p:cNvPr id="3" name="Content Placeholder 2">
            <a:extLst>
              <a:ext uri="{FF2B5EF4-FFF2-40B4-BE49-F238E27FC236}">
                <a16:creationId xmlns:a16="http://schemas.microsoft.com/office/drawing/2014/main" id="{970EF0EA-CD14-371F-8FD6-EFE9282B74A4}"/>
              </a:ext>
            </a:extLst>
          </p:cNvPr>
          <p:cNvSpPr>
            <a:spLocks noGrp="1"/>
          </p:cNvSpPr>
          <p:nvPr>
            <p:ph idx="1"/>
          </p:nvPr>
        </p:nvSpPr>
        <p:spPr>
          <a:xfrm>
            <a:off x="6172200" y="1419760"/>
            <a:ext cx="4234314" cy="4351338"/>
          </a:xfrm>
        </p:spPr>
        <p:txBody>
          <a:bodyPr>
            <a:normAutofit fontScale="85000" lnSpcReduction="20000"/>
          </a:bodyPr>
          <a:lstStyle/>
          <a:p>
            <a:r>
              <a:rPr lang="en-US" b="1" dirty="0"/>
              <a:t>Demand</a:t>
            </a:r>
          </a:p>
          <a:p>
            <a:pPr lvl="1" algn="just"/>
            <a:r>
              <a:rPr lang="en-ID" dirty="0" err="1"/>
              <a:t>Besarnya</a:t>
            </a:r>
            <a:r>
              <a:rPr lang="en-ID" dirty="0"/>
              <a:t> </a:t>
            </a:r>
            <a:r>
              <a:rPr lang="en-ID" dirty="0" err="1"/>
              <a:t>investasi</a:t>
            </a:r>
            <a:r>
              <a:rPr lang="en-ID" dirty="0"/>
              <a:t> dan </a:t>
            </a:r>
            <a:r>
              <a:rPr lang="en-ID" dirty="0" err="1"/>
              <a:t>biaya</a:t>
            </a:r>
            <a:r>
              <a:rPr lang="en-ID" dirty="0"/>
              <a:t> </a:t>
            </a:r>
            <a:r>
              <a:rPr lang="en-ID" dirty="0" err="1"/>
              <a:t>operasional</a:t>
            </a:r>
            <a:r>
              <a:rPr lang="en-ID" dirty="0"/>
              <a:t> yang </a:t>
            </a:r>
            <a:r>
              <a:rPr lang="en-ID" dirty="0" err="1"/>
              <a:t>diperlukan</a:t>
            </a:r>
            <a:r>
              <a:rPr lang="en-ID" dirty="0"/>
              <a:t> </a:t>
            </a:r>
            <a:r>
              <a:rPr lang="en-ID" dirty="0" err="1"/>
              <a:t>untuk</a:t>
            </a:r>
            <a:r>
              <a:rPr lang="en-ID" dirty="0"/>
              <a:t> </a:t>
            </a:r>
            <a:r>
              <a:rPr lang="en-ID" dirty="0" err="1"/>
              <a:t>proyek</a:t>
            </a:r>
            <a:r>
              <a:rPr lang="en-ID" dirty="0"/>
              <a:t> </a:t>
            </a:r>
            <a:r>
              <a:rPr lang="en-ID" dirty="0" err="1"/>
              <a:t>hijau</a:t>
            </a:r>
            <a:r>
              <a:rPr lang="en-ID" dirty="0"/>
              <a:t> </a:t>
            </a:r>
            <a:r>
              <a:rPr lang="en-ID" dirty="0" err="1"/>
              <a:t>bila</a:t>
            </a:r>
            <a:r>
              <a:rPr lang="en-ID" dirty="0"/>
              <a:t> </a:t>
            </a:r>
            <a:r>
              <a:rPr lang="en-ID" dirty="0" err="1"/>
              <a:t>dibandingkan</a:t>
            </a:r>
            <a:r>
              <a:rPr lang="en-ID" dirty="0"/>
              <a:t> </a:t>
            </a:r>
            <a:r>
              <a:rPr lang="en-ID" dirty="0" err="1"/>
              <a:t>dengan</a:t>
            </a:r>
            <a:r>
              <a:rPr lang="en-ID" dirty="0"/>
              <a:t> </a:t>
            </a:r>
            <a:r>
              <a:rPr lang="en-ID" dirty="0" err="1"/>
              <a:t>proyek</a:t>
            </a:r>
            <a:r>
              <a:rPr lang="en-ID" dirty="0"/>
              <a:t> </a:t>
            </a:r>
            <a:r>
              <a:rPr lang="en-ID" dirty="0" err="1"/>
              <a:t>konvensional</a:t>
            </a:r>
            <a:r>
              <a:rPr lang="en-ID" dirty="0"/>
              <a:t>. </a:t>
            </a:r>
          </a:p>
          <a:p>
            <a:pPr lvl="1" algn="just"/>
            <a:r>
              <a:rPr lang="en-ID" dirty="0"/>
              <a:t>Margin </a:t>
            </a:r>
            <a:r>
              <a:rPr lang="en-ID" dirty="0" err="1"/>
              <a:t>keuntungan</a:t>
            </a:r>
            <a:r>
              <a:rPr lang="en-ID" dirty="0"/>
              <a:t> pada </a:t>
            </a:r>
            <a:r>
              <a:rPr lang="en-ID" dirty="0" err="1"/>
              <a:t>proyek</a:t>
            </a:r>
            <a:r>
              <a:rPr lang="en-ID" dirty="0"/>
              <a:t> </a:t>
            </a:r>
            <a:r>
              <a:rPr lang="en-ID" dirty="0" err="1"/>
              <a:t>hijau</a:t>
            </a:r>
            <a:r>
              <a:rPr lang="en-ID" dirty="0"/>
              <a:t> yang </a:t>
            </a:r>
            <a:r>
              <a:rPr lang="en-ID" dirty="0" err="1"/>
              <a:t>dinilai</a:t>
            </a:r>
            <a:r>
              <a:rPr lang="en-ID" dirty="0"/>
              <a:t> </a:t>
            </a:r>
            <a:r>
              <a:rPr lang="en-ID" dirty="0" err="1"/>
              <a:t>masih</a:t>
            </a:r>
            <a:r>
              <a:rPr lang="en-ID" dirty="0"/>
              <a:t> </a:t>
            </a:r>
            <a:r>
              <a:rPr lang="en-ID" dirty="0" err="1"/>
              <a:t>kurang</a:t>
            </a:r>
            <a:r>
              <a:rPr lang="en-ID" dirty="0"/>
              <a:t> </a:t>
            </a:r>
            <a:r>
              <a:rPr lang="en-ID" dirty="0" err="1"/>
              <a:t>menarik</a:t>
            </a:r>
            <a:r>
              <a:rPr lang="en-ID" dirty="0"/>
              <a:t> </a:t>
            </a:r>
            <a:r>
              <a:rPr lang="en-ID" dirty="0" err="1"/>
              <a:t>bila</a:t>
            </a:r>
            <a:r>
              <a:rPr lang="en-ID" dirty="0"/>
              <a:t> </a:t>
            </a:r>
            <a:r>
              <a:rPr lang="en-ID" dirty="0" err="1"/>
              <a:t>dibandingkan</a:t>
            </a:r>
            <a:r>
              <a:rPr lang="en-ID" dirty="0"/>
              <a:t> </a:t>
            </a:r>
            <a:r>
              <a:rPr lang="en-ID" dirty="0" err="1"/>
              <a:t>proyek</a:t>
            </a:r>
            <a:r>
              <a:rPr lang="en-ID" dirty="0"/>
              <a:t> </a:t>
            </a:r>
            <a:r>
              <a:rPr lang="en-ID" dirty="0" err="1"/>
              <a:t>konvensional</a:t>
            </a:r>
            <a:r>
              <a:rPr lang="en-ID" dirty="0"/>
              <a:t>.</a:t>
            </a:r>
          </a:p>
          <a:p>
            <a:pPr lvl="1" algn="just"/>
            <a:r>
              <a:rPr lang="en-ID" dirty="0" err="1"/>
              <a:t>Tingginya</a:t>
            </a:r>
            <a:r>
              <a:rPr lang="en-ID" dirty="0"/>
              <a:t> </a:t>
            </a:r>
            <a:r>
              <a:rPr lang="en-ID" dirty="0" err="1"/>
              <a:t>risiko</a:t>
            </a:r>
            <a:r>
              <a:rPr lang="en-ID" dirty="0"/>
              <a:t> </a:t>
            </a:r>
            <a:r>
              <a:rPr lang="en-ID" dirty="0" err="1"/>
              <a:t>kegagalan</a:t>
            </a:r>
            <a:r>
              <a:rPr lang="en-ID" dirty="0"/>
              <a:t> </a:t>
            </a:r>
            <a:r>
              <a:rPr lang="en-ID" dirty="0" err="1"/>
              <a:t>proyek</a:t>
            </a:r>
            <a:r>
              <a:rPr lang="en-ID" dirty="0"/>
              <a:t> </a:t>
            </a:r>
            <a:r>
              <a:rPr lang="en-ID" dirty="0" err="1"/>
              <a:t>karena</a:t>
            </a:r>
            <a:r>
              <a:rPr lang="en-ID" dirty="0"/>
              <a:t> </a:t>
            </a:r>
            <a:r>
              <a:rPr lang="en-ID" dirty="0" err="1"/>
              <a:t>menggunakan</a:t>
            </a:r>
            <a:r>
              <a:rPr lang="en-ID" dirty="0"/>
              <a:t> </a:t>
            </a:r>
            <a:r>
              <a:rPr lang="en-ID" dirty="0" err="1"/>
              <a:t>teknologi</a:t>
            </a:r>
            <a:r>
              <a:rPr lang="en-ID" dirty="0"/>
              <a:t> </a:t>
            </a:r>
            <a:r>
              <a:rPr lang="en-ID" dirty="0" err="1"/>
              <a:t>baru</a:t>
            </a:r>
            <a:r>
              <a:rPr lang="en-ID" dirty="0"/>
              <a:t>, </a:t>
            </a:r>
            <a:r>
              <a:rPr lang="en-ID" dirty="0" err="1"/>
              <a:t>serta</a:t>
            </a:r>
            <a:r>
              <a:rPr lang="en-ID" dirty="0"/>
              <a:t> </a:t>
            </a:r>
            <a:r>
              <a:rPr lang="en-ID" dirty="0" err="1"/>
              <a:t>terbatasnya</a:t>
            </a:r>
            <a:r>
              <a:rPr lang="en-ID" dirty="0"/>
              <a:t> </a:t>
            </a:r>
            <a:r>
              <a:rPr lang="en-ID" dirty="0" err="1"/>
              <a:t>teknologi</a:t>
            </a:r>
            <a:r>
              <a:rPr lang="en-ID" dirty="0"/>
              <a:t> </a:t>
            </a:r>
            <a:r>
              <a:rPr lang="en-ID" dirty="0" err="1"/>
              <a:t>baru</a:t>
            </a:r>
            <a:r>
              <a:rPr lang="en-ID" dirty="0"/>
              <a:t> yang </a:t>
            </a:r>
            <a:r>
              <a:rPr lang="en-ID" dirty="0" err="1"/>
              <a:t>tersedia</a:t>
            </a:r>
            <a:r>
              <a:rPr lang="en-ID" dirty="0"/>
              <a:t>. </a:t>
            </a:r>
          </a:p>
          <a:p>
            <a:pPr lvl="1" algn="just"/>
            <a:r>
              <a:rPr lang="en-ID" dirty="0" err="1"/>
              <a:t>Terbatasnya</a:t>
            </a:r>
            <a:r>
              <a:rPr lang="en-ID" dirty="0"/>
              <a:t> </a:t>
            </a:r>
            <a:r>
              <a:rPr lang="en-ID" dirty="0" err="1"/>
              <a:t>teknologi</a:t>
            </a:r>
            <a:r>
              <a:rPr lang="en-ID" dirty="0"/>
              <a:t> dan </a:t>
            </a:r>
            <a:r>
              <a:rPr lang="en-ID" dirty="0" err="1"/>
              <a:t>tenaga</a:t>
            </a:r>
            <a:r>
              <a:rPr lang="en-ID" dirty="0"/>
              <a:t> </a:t>
            </a:r>
            <a:r>
              <a:rPr lang="en-ID" dirty="0" err="1"/>
              <a:t>ahli</a:t>
            </a:r>
            <a:r>
              <a:rPr lang="en-ID" dirty="0"/>
              <a:t>. </a:t>
            </a:r>
          </a:p>
        </p:txBody>
      </p:sp>
      <p:sp>
        <p:nvSpPr>
          <p:cNvPr id="4" name="Content Placeholder 2">
            <a:extLst>
              <a:ext uri="{FF2B5EF4-FFF2-40B4-BE49-F238E27FC236}">
                <a16:creationId xmlns:a16="http://schemas.microsoft.com/office/drawing/2014/main" id="{E3149527-27A2-0F90-72A4-81E13B3FCADE}"/>
              </a:ext>
            </a:extLst>
          </p:cNvPr>
          <p:cNvSpPr txBox="1">
            <a:spLocks/>
          </p:cNvSpPr>
          <p:nvPr/>
        </p:nvSpPr>
        <p:spPr>
          <a:xfrm>
            <a:off x="990600" y="1337912"/>
            <a:ext cx="4234314" cy="4351338"/>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Supply</a:t>
            </a:r>
          </a:p>
          <a:p>
            <a:pPr lvl="1" algn="just"/>
            <a:r>
              <a:rPr lang="en-ID" dirty="0"/>
              <a:t>Sektor </a:t>
            </a:r>
            <a:r>
              <a:rPr lang="en-ID" dirty="0" err="1"/>
              <a:t>Keuangan</a:t>
            </a:r>
            <a:r>
              <a:rPr lang="en-ID" dirty="0"/>
              <a:t> di Indonesia </a:t>
            </a:r>
            <a:r>
              <a:rPr lang="en-ID" dirty="0" err="1"/>
              <a:t>relatif</a:t>
            </a:r>
            <a:r>
              <a:rPr lang="en-ID" dirty="0"/>
              <a:t> </a:t>
            </a:r>
            <a:r>
              <a:rPr lang="en-ID" dirty="0" err="1"/>
              <a:t>masih</a:t>
            </a:r>
            <a:r>
              <a:rPr lang="en-ID" dirty="0"/>
              <a:t> </a:t>
            </a:r>
            <a:r>
              <a:rPr lang="en-ID" dirty="0" err="1"/>
              <a:t>dangkal</a:t>
            </a:r>
            <a:endParaRPr lang="en-ID" dirty="0"/>
          </a:p>
          <a:p>
            <a:pPr lvl="1" algn="just"/>
            <a:r>
              <a:rPr lang="en-ID" dirty="0"/>
              <a:t> </a:t>
            </a:r>
            <a:r>
              <a:rPr lang="en-ID" dirty="0" err="1"/>
              <a:t>Pembiayaan</a:t>
            </a:r>
            <a:r>
              <a:rPr lang="en-ID" dirty="0"/>
              <a:t> </a:t>
            </a:r>
            <a:r>
              <a:rPr lang="en-ID" dirty="0" err="1"/>
              <a:t>untuk</a:t>
            </a:r>
            <a:r>
              <a:rPr lang="en-ID" dirty="0"/>
              <a:t> </a:t>
            </a:r>
            <a:r>
              <a:rPr lang="en-ID" dirty="0" err="1"/>
              <a:t>sektor</a:t>
            </a:r>
            <a:r>
              <a:rPr lang="en-ID" dirty="0"/>
              <a:t> yang </a:t>
            </a:r>
            <a:r>
              <a:rPr lang="en-ID" dirty="0" err="1"/>
              <a:t>dinilai</a:t>
            </a:r>
            <a:r>
              <a:rPr lang="en-ID" dirty="0"/>
              <a:t> </a:t>
            </a:r>
            <a:r>
              <a:rPr lang="en-ID" dirty="0" err="1"/>
              <a:t>hijau</a:t>
            </a:r>
            <a:r>
              <a:rPr lang="en-ID" dirty="0"/>
              <a:t> pada </a:t>
            </a:r>
            <a:r>
              <a:rPr lang="en-ID" dirty="0" err="1"/>
              <a:t>umumnya</a:t>
            </a:r>
            <a:r>
              <a:rPr lang="en-ID" dirty="0"/>
              <a:t> </a:t>
            </a:r>
            <a:r>
              <a:rPr lang="en-ID" dirty="0" err="1"/>
              <a:t>masih</a:t>
            </a:r>
            <a:r>
              <a:rPr lang="en-ID" dirty="0"/>
              <a:t> </a:t>
            </a:r>
            <a:r>
              <a:rPr lang="en-ID" dirty="0" err="1"/>
              <a:t>berjangka</a:t>
            </a:r>
            <a:r>
              <a:rPr lang="en-ID" dirty="0"/>
              <a:t> </a:t>
            </a:r>
            <a:r>
              <a:rPr lang="en-ID" dirty="0" err="1"/>
              <a:t>pendek</a:t>
            </a:r>
            <a:r>
              <a:rPr lang="en-ID" dirty="0"/>
              <a:t> </a:t>
            </a:r>
          </a:p>
          <a:p>
            <a:pPr lvl="1" algn="just"/>
            <a:r>
              <a:rPr lang="en-ID" dirty="0" err="1"/>
              <a:t>Terbatasnya</a:t>
            </a:r>
            <a:r>
              <a:rPr lang="en-ID" dirty="0"/>
              <a:t> </a:t>
            </a:r>
            <a:r>
              <a:rPr lang="en-ID" dirty="0" err="1"/>
              <a:t>tenaga</a:t>
            </a:r>
            <a:r>
              <a:rPr lang="en-ID" dirty="0"/>
              <a:t> </a:t>
            </a:r>
            <a:r>
              <a:rPr lang="en-ID" dirty="0" err="1"/>
              <a:t>ahli</a:t>
            </a:r>
            <a:r>
              <a:rPr lang="en-ID" dirty="0"/>
              <a:t> di </a:t>
            </a:r>
            <a:r>
              <a:rPr lang="en-ID" dirty="0" err="1"/>
              <a:t>sektor</a:t>
            </a:r>
            <a:r>
              <a:rPr lang="en-ID" dirty="0"/>
              <a:t> </a:t>
            </a:r>
            <a:r>
              <a:rPr lang="en-ID" dirty="0" err="1"/>
              <a:t>keuangan</a:t>
            </a:r>
            <a:r>
              <a:rPr lang="en-ID" dirty="0"/>
              <a:t> yang </a:t>
            </a:r>
            <a:r>
              <a:rPr lang="en-ID" dirty="0" err="1"/>
              <a:t>memahami</a:t>
            </a:r>
            <a:r>
              <a:rPr lang="en-ID" dirty="0"/>
              <a:t> </a:t>
            </a:r>
            <a:r>
              <a:rPr lang="en-ID" dirty="0" err="1"/>
              <a:t>proyek</a:t>
            </a:r>
            <a:r>
              <a:rPr lang="en-ID" dirty="0"/>
              <a:t> </a:t>
            </a:r>
            <a:r>
              <a:rPr lang="en-ID" dirty="0" err="1"/>
              <a:t>hijau</a:t>
            </a:r>
            <a:r>
              <a:rPr lang="en-ID" dirty="0"/>
              <a:t> </a:t>
            </a:r>
          </a:p>
          <a:p>
            <a:pPr lvl="1" algn="just"/>
            <a:r>
              <a:rPr lang="en-ID" dirty="0"/>
              <a:t>Masih </a:t>
            </a:r>
            <a:r>
              <a:rPr lang="en-ID" dirty="0" err="1"/>
              <a:t>kurangnya</a:t>
            </a:r>
            <a:r>
              <a:rPr lang="en-ID" dirty="0"/>
              <a:t> </a:t>
            </a:r>
            <a:r>
              <a:rPr lang="en-ID" dirty="0" err="1"/>
              <a:t>pemahaman</a:t>
            </a:r>
            <a:r>
              <a:rPr lang="en-ID" dirty="0"/>
              <a:t> </a:t>
            </a:r>
            <a:r>
              <a:rPr lang="en-ID" dirty="0" err="1"/>
              <a:t>dari</a:t>
            </a:r>
            <a:r>
              <a:rPr lang="en-ID" dirty="0"/>
              <a:t> </a:t>
            </a:r>
            <a:r>
              <a:rPr lang="en-ID" dirty="0" err="1"/>
              <a:t>sektor</a:t>
            </a:r>
            <a:r>
              <a:rPr lang="en-ID" dirty="0"/>
              <a:t> </a:t>
            </a:r>
            <a:r>
              <a:rPr lang="en-ID" dirty="0" err="1"/>
              <a:t>keuangan</a:t>
            </a:r>
            <a:r>
              <a:rPr lang="en-ID" dirty="0"/>
              <a:t> </a:t>
            </a:r>
            <a:r>
              <a:rPr lang="en-ID" dirty="0" err="1"/>
              <a:t>terhadap</a:t>
            </a:r>
            <a:r>
              <a:rPr lang="en-ID" dirty="0"/>
              <a:t> </a:t>
            </a:r>
            <a:r>
              <a:rPr lang="en-ID" dirty="0" err="1"/>
              <a:t>proyek</a:t>
            </a:r>
            <a:r>
              <a:rPr lang="en-ID" dirty="0"/>
              <a:t> </a:t>
            </a:r>
            <a:r>
              <a:rPr lang="en-ID" dirty="0" err="1"/>
              <a:t>hijau</a:t>
            </a:r>
            <a:r>
              <a:rPr lang="en-ID" dirty="0"/>
              <a:t> (</a:t>
            </a:r>
            <a:r>
              <a:rPr lang="en-ID" dirty="0" err="1"/>
              <a:t>misalnya</a:t>
            </a:r>
            <a:r>
              <a:rPr lang="en-ID" dirty="0"/>
              <a:t> </a:t>
            </a:r>
            <a:r>
              <a:rPr lang="en-ID" dirty="0" err="1"/>
              <a:t>ketersediaan</a:t>
            </a:r>
            <a:r>
              <a:rPr lang="en-ID" dirty="0"/>
              <a:t> </a:t>
            </a:r>
            <a:r>
              <a:rPr lang="en-ID" dirty="0" err="1"/>
              <a:t>skema</a:t>
            </a:r>
            <a:r>
              <a:rPr lang="en-ID" dirty="0"/>
              <a:t> </a:t>
            </a:r>
            <a:r>
              <a:rPr lang="en-ID" dirty="0" err="1"/>
              <a:t>pembiayaan</a:t>
            </a:r>
            <a:r>
              <a:rPr lang="en-ID" dirty="0"/>
              <a:t> yang </a:t>
            </a:r>
            <a:r>
              <a:rPr lang="en-ID" dirty="0" err="1"/>
              <a:t>sesuai</a:t>
            </a:r>
            <a:r>
              <a:rPr lang="en-ID" dirty="0"/>
              <a:t>, </a:t>
            </a:r>
            <a:r>
              <a:rPr lang="en-ID" dirty="0" err="1"/>
              <a:t>kerangka</a:t>
            </a:r>
            <a:r>
              <a:rPr lang="en-ID" dirty="0"/>
              <a:t> </a:t>
            </a:r>
            <a:r>
              <a:rPr lang="en-ID" dirty="0" err="1"/>
              <a:t>manajemen</a:t>
            </a:r>
            <a:r>
              <a:rPr lang="en-ID" dirty="0"/>
              <a:t> </a:t>
            </a:r>
            <a:r>
              <a:rPr lang="en-ID" dirty="0" err="1"/>
              <a:t>risiko</a:t>
            </a:r>
            <a:r>
              <a:rPr lang="en-ID" dirty="0"/>
              <a:t>, dan lain </a:t>
            </a:r>
            <a:r>
              <a:rPr lang="en-ID" dirty="0" err="1"/>
              <a:t>sebagainya</a:t>
            </a:r>
            <a:r>
              <a:rPr lang="en-ID" dirty="0"/>
              <a:t>)</a:t>
            </a:r>
          </a:p>
        </p:txBody>
      </p:sp>
      <p:sp>
        <p:nvSpPr>
          <p:cNvPr id="5" name="TextBox 4">
            <a:extLst>
              <a:ext uri="{FF2B5EF4-FFF2-40B4-BE49-F238E27FC236}">
                <a16:creationId xmlns:a16="http://schemas.microsoft.com/office/drawing/2014/main" id="{7DB41261-E61C-AA80-746D-009E82AF0EF3}"/>
              </a:ext>
            </a:extLst>
          </p:cNvPr>
          <p:cNvSpPr txBox="1"/>
          <p:nvPr/>
        </p:nvSpPr>
        <p:spPr>
          <a:xfrm>
            <a:off x="1145406" y="6063916"/>
            <a:ext cx="1282723" cy="369332"/>
          </a:xfrm>
          <a:prstGeom prst="rect">
            <a:avLst/>
          </a:prstGeom>
          <a:noFill/>
        </p:spPr>
        <p:txBody>
          <a:bodyPr wrap="none" rtlCol="0">
            <a:spAutoFit/>
          </a:bodyPr>
          <a:lstStyle/>
          <a:p>
            <a:r>
              <a:rPr lang="en-US" dirty="0"/>
              <a:t>Source: OJK</a:t>
            </a:r>
            <a:endParaRPr lang="en-ID" dirty="0"/>
          </a:p>
        </p:txBody>
      </p:sp>
    </p:spTree>
    <p:extLst>
      <p:ext uri="{BB962C8B-B14F-4D97-AF65-F5344CB8AC3E}">
        <p14:creationId xmlns:p14="http://schemas.microsoft.com/office/powerpoint/2010/main" val="2955210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9D14E-6887-4125-B079-A7364C416EA6}"/>
              </a:ext>
            </a:extLst>
          </p:cNvPr>
          <p:cNvSpPr>
            <a:spLocks noGrp="1"/>
          </p:cNvSpPr>
          <p:nvPr>
            <p:ph type="title"/>
          </p:nvPr>
        </p:nvSpPr>
        <p:spPr>
          <a:xfrm>
            <a:off x="838200" y="365126"/>
            <a:ext cx="10515600" cy="712904"/>
          </a:xfrm>
        </p:spPr>
        <p:txBody>
          <a:bodyPr/>
          <a:lstStyle/>
          <a:p>
            <a:r>
              <a:rPr lang="en-ID" dirty="0" err="1"/>
              <a:t>Taksonomi</a:t>
            </a:r>
            <a:r>
              <a:rPr lang="en-ID" dirty="0"/>
              <a:t> Hijau Indonesia </a:t>
            </a:r>
            <a:r>
              <a:rPr lang="en-ID" dirty="0" err="1"/>
              <a:t>Edisi</a:t>
            </a:r>
            <a:r>
              <a:rPr lang="en-ID" dirty="0"/>
              <a:t> 1.0</a:t>
            </a:r>
          </a:p>
        </p:txBody>
      </p:sp>
      <p:sp>
        <p:nvSpPr>
          <p:cNvPr id="3" name="Content Placeholder 2">
            <a:extLst>
              <a:ext uri="{FF2B5EF4-FFF2-40B4-BE49-F238E27FC236}">
                <a16:creationId xmlns:a16="http://schemas.microsoft.com/office/drawing/2014/main" id="{170B4343-0F0B-D096-4BC7-4B3BC298FD44}"/>
              </a:ext>
            </a:extLst>
          </p:cNvPr>
          <p:cNvSpPr>
            <a:spLocks noGrp="1"/>
          </p:cNvSpPr>
          <p:nvPr>
            <p:ph idx="1"/>
          </p:nvPr>
        </p:nvSpPr>
        <p:spPr>
          <a:xfrm>
            <a:off x="838200" y="1434164"/>
            <a:ext cx="7121893" cy="4742799"/>
          </a:xfrm>
        </p:spPr>
        <p:txBody>
          <a:bodyPr>
            <a:normAutofit fontScale="85000" lnSpcReduction="20000"/>
          </a:bodyPr>
          <a:lstStyle/>
          <a:p>
            <a:pPr algn="just"/>
            <a:r>
              <a:rPr lang="en-ID" dirty="0" err="1"/>
              <a:t>Taksonomi</a:t>
            </a:r>
            <a:r>
              <a:rPr lang="en-ID" dirty="0"/>
              <a:t> </a:t>
            </a:r>
            <a:r>
              <a:rPr lang="en-ID" dirty="0" err="1"/>
              <a:t>hijau</a:t>
            </a:r>
            <a:r>
              <a:rPr lang="en-ID" dirty="0"/>
              <a:t>: </a:t>
            </a:r>
            <a:r>
              <a:rPr lang="en-ID" dirty="0" err="1"/>
              <a:t>Klasifikasi</a:t>
            </a:r>
            <a:r>
              <a:rPr lang="en-ID" dirty="0"/>
              <a:t> </a:t>
            </a:r>
            <a:r>
              <a:rPr lang="en-ID" dirty="0" err="1"/>
              <a:t>aktivitas</a:t>
            </a:r>
            <a:r>
              <a:rPr lang="en-ID" dirty="0"/>
              <a:t> </a:t>
            </a:r>
            <a:r>
              <a:rPr lang="en-ID" dirty="0" err="1"/>
              <a:t>ekonomi</a:t>
            </a:r>
            <a:r>
              <a:rPr lang="en-ID" dirty="0"/>
              <a:t> yang </a:t>
            </a:r>
            <a:r>
              <a:rPr lang="en-ID" dirty="0" err="1"/>
              <a:t>mendukung</a:t>
            </a:r>
            <a:r>
              <a:rPr lang="en-ID" dirty="0"/>
              <a:t> </a:t>
            </a:r>
            <a:r>
              <a:rPr lang="en-ID" dirty="0" err="1"/>
              <a:t>upaya</a:t>
            </a:r>
            <a:r>
              <a:rPr lang="en-ID" dirty="0"/>
              <a:t> </a:t>
            </a:r>
            <a:r>
              <a:rPr lang="en-ID" dirty="0" err="1"/>
              <a:t>perlindungan</a:t>
            </a:r>
            <a:r>
              <a:rPr lang="en-ID" dirty="0"/>
              <a:t> dan </a:t>
            </a:r>
            <a:r>
              <a:rPr lang="en-ID" dirty="0" err="1"/>
              <a:t>pengelolaan</a:t>
            </a:r>
            <a:r>
              <a:rPr lang="en-ID" dirty="0"/>
              <a:t> </a:t>
            </a:r>
            <a:r>
              <a:rPr lang="en-ID" dirty="0" err="1"/>
              <a:t>lingkungan</a:t>
            </a:r>
            <a:r>
              <a:rPr lang="en-ID" dirty="0"/>
              <a:t> </a:t>
            </a:r>
            <a:r>
              <a:rPr lang="en-ID" dirty="0" err="1"/>
              <a:t>hidup</a:t>
            </a:r>
            <a:r>
              <a:rPr lang="en-ID" dirty="0"/>
              <a:t> </a:t>
            </a:r>
            <a:r>
              <a:rPr lang="en-ID" dirty="0" err="1"/>
              <a:t>serta</a:t>
            </a:r>
            <a:r>
              <a:rPr lang="en-ID" dirty="0"/>
              <a:t> </a:t>
            </a:r>
            <a:r>
              <a:rPr lang="en-ID" dirty="0" err="1"/>
              <a:t>mitigasi</a:t>
            </a:r>
            <a:r>
              <a:rPr lang="en-ID" dirty="0"/>
              <a:t> dan </a:t>
            </a:r>
            <a:r>
              <a:rPr lang="en-ID" dirty="0" err="1"/>
              <a:t>adaptasi</a:t>
            </a:r>
            <a:r>
              <a:rPr lang="en-ID" dirty="0"/>
              <a:t> </a:t>
            </a:r>
            <a:r>
              <a:rPr lang="en-ID" dirty="0" err="1"/>
              <a:t>perubahan</a:t>
            </a:r>
            <a:r>
              <a:rPr lang="en-ID" dirty="0"/>
              <a:t> </a:t>
            </a:r>
            <a:r>
              <a:rPr lang="en-ID" dirty="0" err="1"/>
              <a:t>iklim</a:t>
            </a:r>
            <a:endParaRPr lang="en-ID" dirty="0"/>
          </a:p>
          <a:p>
            <a:pPr algn="just"/>
            <a:r>
              <a:rPr lang="en-ID" dirty="0" err="1"/>
              <a:t>Manfaat</a:t>
            </a:r>
            <a:r>
              <a:rPr lang="en-ID" dirty="0"/>
              <a:t>:</a:t>
            </a:r>
          </a:p>
          <a:p>
            <a:pPr lvl="1" algn="just"/>
            <a:r>
              <a:rPr lang="en-ID" dirty="0" err="1"/>
              <a:t>Sebagai</a:t>
            </a:r>
            <a:r>
              <a:rPr lang="en-ID" dirty="0"/>
              <a:t> </a:t>
            </a:r>
            <a:r>
              <a:rPr lang="en-ID" dirty="0" err="1"/>
              <a:t>panduan</a:t>
            </a:r>
            <a:r>
              <a:rPr lang="en-ID" dirty="0"/>
              <a:t> </a:t>
            </a:r>
            <a:r>
              <a:rPr lang="en-ID" dirty="0" err="1"/>
              <a:t>untuk</a:t>
            </a:r>
            <a:r>
              <a:rPr lang="en-ID" dirty="0"/>
              <a:t> </a:t>
            </a:r>
            <a:r>
              <a:rPr lang="en-ID" dirty="0" err="1"/>
              <a:t>mengalokasikan</a:t>
            </a:r>
            <a:r>
              <a:rPr lang="en-ID" dirty="0"/>
              <a:t> modal, </a:t>
            </a:r>
            <a:r>
              <a:rPr lang="en-ID" dirty="0" err="1"/>
              <a:t>alat</a:t>
            </a:r>
            <a:r>
              <a:rPr lang="en-ID" dirty="0"/>
              <a:t> </a:t>
            </a:r>
            <a:r>
              <a:rPr lang="en-ID" dirty="0" err="1"/>
              <a:t>untuk</a:t>
            </a:r>
            <a:r>
              <a:rPr lang="en-ID" dirty="0"/>
              <a:t> </a:t>
            </a:r>
            <a:r>
              <a:rPr lang="en-ID" dirty="0" err="1"/>
              <a:t>mendukung</a:t>
            </a:r>
            <a:r>
              <a:rPr lang="en-ID" dirty="0"/>
              <a:t> </a:t>
            </a:r>
            <a:r>
              <a:rPr lang="en-ID" dirty="0" err="1"/>
              <a:t>penilaian</a:t>
            </a:r>
            <a:r>
              <a:rPr lang="en-ID" dirty="0"/>
              <a:t> </a:t>
            </a:r>
            <a:r>
              <a:rPr lang="en-ID" dirty="0" err="1"/>
              <a:t>risiko</a:t>
            </a:r>
            <a:r>
              <a:rPr lang="en-ID" dirty="0"/>
              <a:t>, dan </a:t>
            </a:r>
            <a:r>
              <a:rPr lang="en-ID" dirty="0" err="1"/>
              <a:t>referensi</a:t>
            </a:r>
            <a:r>
              <a:rPr lang="en-ID" dirty="0"/>
              <a:t> </a:t>
            </a:r>
            <a:r>
              <a:rPr lang="en-ID" dirty="0" err="1"/>
              <a:t>bagi</a:t>
            </a:r>
            <a:r>
              <a:rPr lang="en-ID" dirty="0"/>
              <a:t> </a:t>
            </a:r>
            <a:r>
              <a:rPr lang="en-ID" dirty="0" err="1"/>
              <a:t>pemangku</a:t>
            </a:r>
            <a:r>
              <a:rPr lang="en-ID" dirty="0"/>
              <a:t> </a:t>
            </a:r>
            <a:r>
              <a:rPr lang="en-ID" dirty="0" err="1"/>
              <a:t>kepentingan</a:t>
            </a:r>
            <a:r>
              <a:rPr lang="en-ID" dirty="0"/>
              <a:t> </a:t>
            </a:r>
            <a:r>
              <a:rPr lang="en-ID" dirty="0" err="1"/>
              <a:t>lainnya</a:t>
            </a:r>
            <a:r>
              <a:rPr lang="en-ID" dirty="0"/>
              <a:t> </a:t>
            </a:r>
            <a:r>
              <a:rPr lang="en-ID" dirty="0" err="1"/>
              <a:t>dalam</a:t>
            </a:r>
            <a:r>
              <a:rPr lang="en-ID" dirty="0"/>
              <a:t> </a:t>
            </a:r>
            <a:r>
              <a:rPr lang="en-ID" dirty="0" err="1"/>
              <a:t>mendukung</a:t>
            </a:r>
            <a:r>
              <a:rPr lang="en-ID" dirty="0"/>
              <a:t> </a:t>
            </a:r>
            <a:r>
              <a:rPr lang="en-ID" dirty="0" err="1"/>
              <a:t>implementasi</a:t>
            </a:r>
            <a:r>
              <a:rPr lang="en-ID" dirty="0"/>
              <a:t> </a:t>
            </a:r>
            <a:r>
              <a:rPr lang="en-ID" dirty="0" err="1"/>
              <a:t>kepada</a:t>
            </a:r>
            <a:r>
              <a:rPr lang="en-ID" dirty="0"/>
              <a:t> </a:t>
            </a:r>
            <a:r>
              <a:rPr lang="en-ID" dirty="0" err="1"/>
              <a:t>upaya</a:t>
            </a:r>
            <a:r>
              <a:rPr lang="en-ID" dirty="0"/>
              <a:t> </a:t>
            </a:r>
            <a:r>
              <a:rPr lang="en-ID" dirty="0" err="1"/>
              <a:t>mitigasi</a:t>
            </a:r>
            <a:r>
              <a:rPr lang="en-ID" dirty="0"/>
              <a:t> dan </a:t>
            </a:r>
            <a:r>
              <a:rPr lang="en-ID" dirty="0" err="1"/>
              <a:t>adaptasi</a:t>
            </a:r>
            <a:r>
              <a:rPr lang="en-ID" dirty="0"/>
              <a:t> </a:t>
            </a:r>
            <a:r>
              <a:rPr lang="en-ID" dirty="0" err="1"/>
              <a:t>perubahan</a:t>
            </a:r>
            <a:r>
              <a:rPr lang="en-ID" dirty="0"/>
              <a:t> </a:t>
            </a:r>
            <a:r>
              <a:rPr lang="en-ID" dirty="0" err="1"/>
              <a:t>iklim</a:t>
            </a:r>
            <a:r>
              <a:rPr lang="en-ID" dirty="0"/>
              <a:t>. </a:t>
            </a:r>
          </a:p>
          <a:p>
            <a:pPr lvl="1" algn="just"/>
            <a:r>
              <a:rPr lang="en-ID" dirty="0" err="1"/>
              <a:t>Mendorong</a:t>
            </a:r>
            <a:r>
              <a:rPr lang="en-ID" dirty="0"/>
              <a:t> </a:t>
            </a:r>
            <a:r>
              <a:rPr lang="en-ID" dirty="0" err="1"/>
              <a:t>pembiayaan</a:t>
            </a:r>
            <a:r>
              <a:rPr lang="en-ID" dirty="0"/>
              <a:t> </a:t>
            </a:r>
            <a:r>
              <a:rPr lang="en-ID" dirty="0" err="1"/>
              <a:t>berkelanjutan</a:t>
            </a:r>
            <a:r>
              <a:rPr lang="en-ID" dirty="0"/>
              <a:t> </a:t>
            </a:r>
            <a:r>
              <a:rPr lang="en-ID" dirty="0" err="1"/>
              <a:t>untuk</a:t>
            </a:r>
            <a:r>
              <a:rPr lang="en-ID" dirty="0"/>
              <a:t> </a:t>
            </a:r>
            <a:r>
              <a:rPr lang="en-ID" dirty="0" err="1"/>
              <a:t>mendukung</a:t>
            </a:r>
            <a:r>
              <a:rPr lang="en-ID" dirty="0"/>
              <a:t> </a:t>
            </a:r>
            <a:r>
              <a:rPr lang="en-ID" dirty="0" err="1"/>
              <a:t>pencapaian</a:t>
            </a:r>
            <a:r>
              <a:rPr lang="en-ID" dirty="0"/>
              <a:t> target NDC (</a:t>
            </a:r>
            <a:r>
              <a:rPr lang="en-ID" dirty="0" err="1"/>
              <a:t>termasuk</a:t>
            </a:r>
            <a:r>
              <a:rPr lang="en-ID" dirty="0"/>
              <a:t> </a:t>
            </a:r>
            <a:r>
              <a:rPr lang="en-ID" dirty="0" err="1"/>
              <a:t>proyek-proyek</a:t>
            </a:r>
            <a:r>
              <a:rPr lang="en-ID" dirty="0"/>
              <a:t> </a:t>
            </a:r>
            <a:r>
              <a:rPr lang="en-ID" dirty="0" err="1"/>
              <a:t>energi</a:t>
            </a:r>
            <a:r>
              <a:rPr lang="en-ID" dirty="0"/>
              <a:t> </a:t>
            </a:r>
            <a:r>
              <a:rPr lang="en-ID" dirty="0" err="1"/>
              <a:t>terbarukan</a:t>
            </a:r>
            <a:r>
              <a:rPr lang="en-ID" dirty="0"/>
              <a:t>). </a:t>
            </a:r>
          </a:p>
          <a:p>
            <a:pPr lvl="1" algn="just"/>
            <a:r>
              <a:rPr lang="en-ID" dirty="0" err="1"/>
              <a:t>Dalam</a:t>
            </a:r>
            <a:r>
              <a:rPr lang="en-ID" dirty="0"/>
              <a:t> </a:t>
            </a:r>
            <a:r>
              <a:rPr lang="en-ID" dirty="0" err="1"/>
              <a:t>pengembangannya</a:t>
            </a:r>
            <a:r>
              <a:rPr lang="en-ID" dirty="0"/>
              <a:t> </a:t>
            </a:r>
            <a:r>
              <a:rPr lang="en-ID" dirty="0" err="1"/>
              <a:t>taksonomi</a:t>
            </a:r>
            <a:r>
              <a:rPr lang="en-ID" dirty="0"/>
              <a:t> </a:t>
            </a:r>
            <a:r>
              <a:rPr lang="en-ID" dirty="0" err="1"/>
              <a:t>hijau</a:t>
            </a:r>
            <a:r>
              <a:rPr lang="en-ID" dirty="0"/>
              <a:t> </a:t>
            </a:r>
            <a:r>
              <a:rPr lang="en-ID" dirty="0" err="1"/>
              <a:t>bersifat</a:t>
            </a:r>
            <a:r>
              <a:rPr lang="en-ID" dirty="0"/>
              <a:t> </a:t>
            </a:r>
            <a:r>
              <a:rPr lang="en-ID" dirty="0" err="1"/>
              <a:t>fleksibel</a:t>
            </a:r>
            <a:r>
              <a:rPr lang="en-ID" dirty="0"/>
              <a:t> dan </a:t>
            </a:r>
            <a:r>
              <a:rPr lang="en-ID" dirty="0" err="1"/>
              <a:t>dinamis</a:t>
            </a:r>
            <a:r>
              <a:rPr lang="en-ID" dirty="0"/>
              <a:t> </a:t>
            </a:r>
            <a:r>
              <a:rPr lang="en-ID" dirty="0" err="1"/>
              <a:t>sehingga</a:t>
            </a:r>
            <a:r>
              <a:rPr lang="en-ID" dirty="0"/>
              <a:t> </a:t>
            </a:r>
            <a:r>
              <a:rPr lang="en-ID" dirty="0" err="1"/>
              <a:t>dapat</a:t>
            </a:r>
            <a:r>
              <a:rPr lang="en-ID" dirty="0"/>
              <a:t> </a:t>
            </a:r>
            <a:r>
              <a:rPr lang="en-ID" dirty="0" err="1"/>
              <a:t>beradaptasi</a:t>
            </a:r>
            <a:r>
              <a:rPr lang="en-ID" dirty="0"/>
              <a:t> </a:t>
            </a:r>
            <a:r>
              <a:rPr lang="en-ID" dirty="0" err="1"/>
              <a:t>dengan</a:t>
            </a:r>
            <a:r>
              <a:rPr lang="en-ID" dirty="0"/>
              <a:t> strategi dan </a:t>
            </a:r>
            <a:r>
              <a:rPr lang="en-ID" dirty="0" err="1"/>
              <a:t>pola</a:t>
            </a:r>
            <a:r>
              <a:rPr lang="en-ID" dirty="0"/>
              <a:t> </a:t>
            </a:r>
            <a:r>
              <a:rPr lang="en-ID" dirty="0" err="1"/>
              <a:t>investasi</a:t>
            </a:r>
            <a:r>
              <a:rPr lang="en-ID" dirty="0"/>
              <a:t> </a:t>
            </a:r>
            <a:r>
              <a:rPr lang="en-ID" dirty="0" err="1"/>
              <a:t>serta</a:t>
            </a:r>
            <a:r>
              <a:rPr lang="en-ID" dirty="0"/>
              <a:t> </a:t>
            </a:r>
            <a:r>
              <a:rPr lang="en-ID" dirty="0" err="1"/>
              <a:t>menyesuaikan</a:t>
            </a:r>
            <a:r>
              <a:rPr lang="en-ID" dirty="0"/>
              <a:t> </a:t>
            </a:r>
            <a:r>
              <a:rPr lang="en-ID" dirty="0" err="1"/>
              <a:t>perubahan</a:t>
            </a:r>
            <a:r>
              <a:rPr lang="en-ID" dirty="0"/>
              <a:t> </a:t>
            </a:r>
            <a:r>
              <a:rPr lang="en-ID" dirty="0" err="1"/>
              <a:t>teknologi</a:t>
            </a:r>
            <a:r>
              <a:rPr lang="en-ID" dirty="0"/>
              <a:t>, </a:t>
            </a:r>
            <a:r>
              <a:rPr lang="en-ID" dirty="0" err="1"/>
              <a:t>ilmu</a:t>
            </a:r>
            <a:r>
              <a:rPr lang="en-ID" dirty="0"/>
              <a:t> </a:t>
            </a:r>
            <a:r>
              <a:rPr lang="en-ID" dirty="0" err="1"/>
              <a:t>pengetahuan</a:t>
            </a:r>
            <a:r>
              <a:rPr lang="en-ID" dirty="0"/>
              <a:t>, </a:t>
            </a:r>
            <a:r>
              <a:rPr lang="en-ID" dirty="0" err="1"/>
              <a:t>aktivitas</a:t>
            </a:r>
            <a:r>
              <a:rPr lang="en-ID" dirty="0"/>
              <a:t> dan data </a:t>
            </a:r>
            <a:r>
              <a:rPr lang="en-ID" dirty="0" err="1"/>
              <a:t>baruptasi</a:t>
            </a:r>
            <a:r>
              <a:rPr lang="en-ID" dirty="0"/>
              <a:t> </a:t>
            </a:r>
            <a:r>
              <a:rPr lang="en-ID" dirty="0" err="1"/>
              <a:t>terhadap</a:t>
            </a:r>
            <a:r>
              <a:rPr lang="en-ID" dirty="0"/>
              <a:t> </a:t>
            </a:r>
            <a:r>
              <a:rPr lang="en-ID" dirty="0" err="1"/>
              <a:t>perubahan</a:t>
            </a:r>
            <a:r>
              <a:rPr lang="en-ID" dirty="0"/>
              <a:t> </a:t>
            </a:r>
            <a:r>
              <a:rPr lang="en-ID" dirty="0" err="1"/>
              <a:t>iklim</a:t>
            </a:r>
            <a:r>
              <a:rPr lang="en-ID" dirty="0"/>
              <a:t>.</a:t>
            </a:r>
          </a:p>
        </p:txBody>
      </p:sp>
      <p:pic>
        <p:nvPicPr>
          <p:cNvPr id="7" name="Picture 6">
            <a:extLst>
              <a:ext uri="{FF2B5EF4-FFF2-40B4-BE49-F238E27FC236}">
                <a16:creationId xmlns:a16="http://schemas.microsoft.com/office/drawing/2014/main" id="{4D702C03-2651-A720-B581-B97866A1691A}"/>
              </a:ext>
            </a:extLst>
          </p:cNvPr>
          <p:cNvPicPr>
            <a:picLocks noChangeAspect="1"/>
          </p:cNvPicPr>
          <p:nvPr/>
        </p:nvPicPr>
        <p:blipFill>
          <a:blip r:embed="rId2"/>
          <a:stretch>
            <a:fillRect/>
          </a:stretch>
        </p:blipFill>
        <p:spPr>
          <a:xfrm>
            <a:off x="8161564" y="1293562"/>
            <a:ext cx="3549832" cy="4883401"/>
          </a:xfrm>
          <a:prstGeom prst="rect">
            <a:avLst/>
          </a:prstGeom>
        </p:spPr>
      </p:pic>
      <p:sp>
        <p:nvSpPr>
          <p:cNvPr id="8" name="TextBox 7">
            <a:extLst>
              <a:ext uri="{FF2B5EF4-FFF2-40B4-BE49-F238E27FC236}">
                <a16:creationId xmlns:a16="http://schemas.microsoft.com/office/drawing/2014/main" id="{B503CEF4-B788-F0ED-97B2-60B7A4DBD168}"/>
              </a:ext>
            </a:extLst>
          </p:cNvPr>
          <p:cNvSpPr txBox="1"/>
          <p:nvPr/>
        </p:nvSpPr>
        <p:spPr>
          <a:xfrm>
            <a:off x="1328286" y="6123542"/>
            <a:ext cx="1282723" cy="369332"/>
          </a:xfrm>
          <a:prstGeom prst="rect">
            <a:avLst/>
          </a:prstGeom>
          <a:noFill/>
        </p:spPr>
        <p:txBody>
          <a:bodyPr wrap="none" rtlCol="0">
            <a:spAutoFit/>
          </a:bodyPr>
          <a:lstStyle/>
          <a:p>
            <a:r>
              <a:rPr lang="en-US" dirty="0"/>
              <a:t>Source: OJK</a:t>
            </a:r>
            <a:endParaRPr lang="en-ID" dirty="0"/>
          </a:p>
        </p:txBody>
      </p:sp>
    </p:spTree>
    <p:extLst>
      <p:ext uri="{BB962C8B-B14F-4D97-AF65-F5344CB8AC3E}">
        <p14:creationId xmlns:p14="http://schemas.microsoft.com/office/powerpoint/2010/main" val="1434537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C5713-9CD6-6A28-A461-112BCCBC5605}"/>
              </a:ext>
            </a:extLst>
          </p:cNvPr>
          <p:cNvSpPr>
            <a:spLocks noGrp="1"/>
          </p:cNvSpPr>
          <p:nvPr>
            <p:ph type="title"/>
          </p:nvPr>
        </p:nvSpPr>
        <p:spPr>
          <a:xfrm>
            <a:off x="838200" y="365126"/>
            <a:ext cx="10515600" cy="818781"/>
          </a:xfrm>
        </p:spPr>
        <p:txBody>
          <a:bodyPr/>
          <a:lstStyle/>
          <a:p>
            <a:r>
              <a:rPr lang="en-ID" dirty="0" err="1"/>
              <a:t>Taksonomi</a:t>
            </a:r>
            <a:r>
              <a:rPr lang="en-ID" dirty="0"/>
              <a:t> Hijau Indonesia </a:t>
            </a:r>
            <a:r>
              <a:rPr lang="en-ID" dirty="0" err="1"/>
              <a:t>Edisi</a:t>
            </a:r>
            <a:r>
              <a:rPr lang="en-ID" dirty="0"/>
              <a:t> 1.0</a:t>
            </a:r>
          </a:p>
        </p:txBody>
      </p:sp>
      <p:pic>
        <p:nvPicPr>
          <p:cNvPr id="5" name="Picture 4">
            <a:extLst>
              <a:ext uri="{FF2B5EF4-FFF2-40B4-BE49-F238E27FC236}">
                <a16:creationId xmlns:a16="http://schemas.microsoft.com/office/drawing/2014/main" id="{1E06241D-9997-DDF3-FE61-70CCC672EF54}"/>
              </a:ext>
            </a:extLst>
          </p:cNvPr>
          <p:cNvPicPr>
            <a:picLocks noChangeAspect="1"/>
          </p:cNvPicPr>
          <p:nvPr/>
        </p:nvPicPr>
        <p:blipFill>
          <a:blip r:embed="rId2"/>
          <a:stretch>
            <a:fillRect/>
          </a:stretch>
        </p:blipFill>
        <p:spPr>
          <a:xfrm>
            <a:off x="838200" y="1686734"/>
            <a:ext cx="9884411" cy="3886294"/>
          </a:xfrm>
          <a:prstGeom prst="rect">
            <a:avLst/>
          </a:prstGeom>
        </p:spPr>
      </p:pic>
      <p:sp>
        <p:nvSpPr>
          <p:cNvPr id="6" name="TextBox 5">
            <a:extLst>
              <a:ext uri="{FF2B5EF4-FFF2-40B4-BE49-F238E27FC236}">
                <a16:creationId xmlns:a16="http://schemas.microsoft.com/office/drawing/2014/main" id="{E4C262D7-2046-D911-9610-5BE5E1F6F626}"/>
              </a:ext>
            </a:extLst>
          </p:cNvPr>
          <p:cNvSpPr txBox="1"/>
          <p:nvPr/>
        </p:nvSpPr>
        <p:spPr>
          <a:xfrm>
            <a:off x="943277" y="1250654"/>
            <a:ext cx="1244251" cy="369332"/>
          </a:xfrm>
          <a:prstGeom prst="rect">
            <a:avLst/>
          </a:prstGeom>
          <a:noFill/>
        </p:spPr>
        <p:txBody>
          <a:bodyPr wrap="none" rtlCol="0">
            <a:spAutoFit/>
          </a:bodyPr>
          <a:lstStyle/>
          <a:p>
            <a:r>
              <a:rPr lang="en-US" i="1" dirty="0"/>
              <a:t>Framework</a:t>
            </a:r>
            <a:endParaRPr lang="en-ID" i="1" dirty="0"/>
          </a:p>
        </p:txBody>
      </p:sp>
      <p:sp>
        <p:nvSpPr>
          <p:cNvPr id="3" name="TextBox 2">
            <a:extLst>
              <a:ext uri="{FF2B5EF4-FFF2-40B4-BE49-F238E27FC236}">
                <a16:creationId xmlns:a16="http://schemas.microsoft.com/office/drawing/2014/main" id="{72330EFE-2D58-DE2B-1C40-9ABC6D73845C}"/>
              </a:ext>
            </a:extLst>
          </p:cNvPr>
          <p:cNvSpPr txBox="1"/>
          <p:nvPr/>
        </p:nvSpPr>
        <p:spPr>
          <a:xfrm>
            <a:off x="943277" y="6075855"/>
            <a:ext cx="1282723" cy="369332"/>
          </a:xfrm>
          <a:prstGeom prst="rect">
            <a:avLst/>
          </a:prstGeom>
          <a:noFill/>
        </p:spPr>
        <p:txBody>
          <a:bodyPr wrap="none" rtlCol="0">
            <a:spAutoFit/>
          </a:bodyPr>
          <a:lstStyle/>
          <a:p>
            <a:r>
              <a:rPr lang="en-US" dirty="0"/>
              <a:t>Source: OJK</a:t>
            </a:r>
            <a:endParaRPr lang="en-ID" dirty="0"/>
          </a:p>
        </p:txBody>
      </p:sp>
    </p:spTree>
    <p:extLst>
      <p:ext uri="{BB962C8B-B14F-4D97-AF65-F5344CB8AC3E}">
        <p14:creationId xmlns:p14="http://schemas.microsoft.com/office/powerpoint/2010/main" val="475175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1C12733-BD22-9760-DB13-6A2A07018FD3}"/>
              </a:ext>
            </a:extLst>
          </p:cNvPr>
          <p:cNvPicPr>
            <a:picLocks noChangeAspect="1"/>
          </p:cNvPicPr>
          <p:nvPr/>
        </p:nvPicPr>
        <p:blipFill>
          <a:blip r:embed="rId2"/>
          <a:stretch>
            <a:fillRect/>
          </a:stretch>
        </p:blipFill>
        <p:spPr>
          <a:xfrm>
            <a:off x="196776" y="1157596"/>
            <a:ext cx="5387981" cy="4542807"/>
          </a:xfrm>
          <a:prstGeom prst="rect">
            <a:avLst/>
          </a:prstGeom>
        </p:spPr>
      </p:pic>
      <p:pic>
        <p:nvPicPr>
          <p:cNvPr id="9" name="Picture 8">
            <a:extLst>
              <a:ext uri="{FF2B5EF4-FFF2-40B4-BE49-F238E27FC236}">
                <a16:creationId xmlns:a16="http://schemas.microsoft.com/office/drawing/2014/main" id="{B4424651-22B5-B9D6-8D37-533B646287E0}"/>
              </a:ext>
            </a:extLst>
          </p:cNvPr>
          <p:cNvPicPr>
            <a:picLocks noChangeAspect="1"/>
          </p:cNvPicPr>
          <p:nvPr/>
        </p:nvPicPr>
        <p:blipFill>
          <a:blip r:embed="rId3"/>
          <a:stretch>
            <a:fillRect/>
          </a:stretch>
        </p:blipFill>
        <p:spPr>
          <a:xfrm>
            <a:off x="5584757" y="1157595"/>
            <a:ext cx="6455343" cy="4542807"/>
          </a:xfrm>
          <a:prstGeom prst="rect">
            <a:avLst/>
          </a:prstGeom>
        </p:spPr>
      </p:pic>
    </p:spTree>
    <p:extLst>
      <p:ext uri="{BB962C8B-B14F-4D97-AF65-F5344CB8AC3E}">
        <p14:creationId xmlns:p14="http://schemas.microsoft.com/office/powerpoint/2010/main" val="1999347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0B0340-084D-0F2E-B03C-94B67B43743E}"/>
              </a:ext>
            </a:extLst>
          </p:cNvPr>
          <p:cNvPicPr>
            <a:picLocks noChangeAspect="1"/>
          </p:cNvPicPr>
          <p:nvPr/>
        </p:nvPicPr>
        <p:blipFill>
          <a:blip r:embed="rId2"/>
          <a:stretch>
            <a:fillRect/>
          </a:stretch>
        </p:blipFill>
        <p:spPr>
          <a:xfrm>
            <a:off x="0" y="1510350"/>
            <a:ext cx="6512507" cy="4091553"/>
          </a:xfrm>
          <a:prstGeom prst="rect">
            <a:avLst/>
          </a:prstGeom>
        </p:spPr>
      </p:pic>
      <p:pic>
        <p:nvPicPr>
          <p:cNvPr id="11" name="Picture 10">
            <a:extLst>
              <a:ext uri="{FF2B5EF4-FFF2-40B4-BE49-F238E27FC236}">
                <a16:creationId xmlns:a16="http://schemas.microsoft.com/office/drawing/2014/main" id="{B1FA51F2-2FFB-5335-6C38-B02EC84A04E9}"/>
              </a:ext>
            </a:extLst>
          </p:cNvPr>
          <p:cNvPicPr>
            <a:picLocks noChangeAspect="1"/>
          </p:cNvPicPr>
          <p:nvPr/>
        </p:nvPicPr>
        <p:blipFill>
          <a:blip r:embed="rId3"/>
          <a:stretch>
            <a:fillRect/>
          </a:stretch>
        </p:blipFill>
        <p:spPr>
          <a:xfrm>
            <a:off x="6429397" y="1510350"/>
            <a:ext cx="5534805" cy="4308739"/>
          </a:xfrm>
          <a:prstGeom prst="rect">
            <a:avLst/>
          </a:prstGeom>
        </p:spPr>
      </p:pic>
    </p:spTree>
    <p:extLst>
      <p:ext uri="{BB962C8B-B14F-4D97-AF65-F5344CB8AC3E}">
        <p14:creationId xmlns:p14="http://schemas.microsoft.com/office/powerpoint/2010/main" val="1761896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9E1917-6F54-0B74-453A-B4E76C65B3EB}"/>
              </a:ext>
            </a:extLst>
          </p:cNvPr>
          <p:cNvPicPr>
            <a:picLocks noChangeAspect="1"/>
          </p:cNvPicPr>
          <p:nvPr/>
        </p:nvPicPr>
        <p:blipFill>
          <a:blip r:embed="rId2"/>
          <a:stretch>
            <a:fillRect/>
          </a:stretch>
        </p:blipFill>
        <p:spPr>
          <a:xfrm>
            <a:off x="0" y="980609"/>
            <a:ext cx="6267535" cy="4896781"/>
          </a:xfrm>
          <a:prstGeom prst="rect">
            <a:avLst/>
          </a:prstGeom>
        </p:spPr>
      </p:pic>
      <p:pic>
        <p:nvPicPr>
          <p:cNvPr id="7" name="Picture 6">
            <a:extLst>
              <a:ext uri="{FF2B5EF4-FFF2-40B4-BE49-F238E27FC236}">
                <a16:creationId xmlns:a16="http://schemas.microsoft.com/office/drawing/2014/main" id="{596E6D46-20AA-A070-EC69-B5FBB99288DF}"/>
              </a:ext>
            </a:extLst>
          </p:cNvPr>
          <p:cNvPicPr>
            <a:picLocks noChangeAspect="1"/>
          </p:cNvPicPr>
          <p:nvPr/>
        </p:nvPicPr>
        <p:blipFill>
          <a:blip r:embed="rId3"/>
          <a:stretch>
            <a:fillRect/>
          </a:stretch>
        </p:blipFill>
        <p:spPr>
          <a:xfrm>
            <a:off x="6018821" y="1156592"/>
            <a:ext cx="5579621" cy="2198537"/>
          </a:xfrm>
          <a:prstGeom prst="rect">
            <a:avLst/>
          </a:prstGeom>
        </p:spPr>
      </p:pic>
    </p:spTree>
    <p:extLst>
      <p:ext uri="{BB962C8B-B14F-4D97-AF65-F5344CB8AC3E}">
        <p14:creationId xmlns:p14="http://schemas.microsoft.com/office/powerpoint/2010/main" val="2506983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ADB58-1B3F-D59C-4DD1-6A1531E01021}"/>
              </a:ext>
            </a:extLst>
          </p:cNvPr>
          <p:cNvSpPr>
            <a:spLocks noGrp="1"/>
          </p:cNvSpPr>
          <p:nvPr>
            <p:ph type="title"/>
          </p:nvPr>
        </p:nvSpPr>
        <p:spPr>
          <a:xfrm>
            <a:off x="838200" y="365126"/>
            <a:ext cx="10515600" cy="934286"/>
          </a:xfrm>
        </p:spPr>
        <p:txBody>
          <a:bodyPr/>
          <a:lstStyle/>
          <a:p>
            <a:r>
              <a:rPr lang="en-US" dirty="0" err="1"/>
              <a:t>Pengkinian</a:t>
            </a:r>
            <a:r>
              <a:rPr lang="en-US" dirty="0"/>
              <a:t> </a:t>
            </a:r>
            <a:r>
              <a:rPr lang="en-US" dirty="0" err="1"/>
              <a:t>Taksonomi</a:t>
            </a:r>
            <a:r>
              <a:rPr lang="en-US" dirty="0"/>
              <a:t> Hijau</a:t>
            </a:r>
            <a:endParaRPr lang="en-ID" dirty="0"/>
          </a:p>
        </p:txBody>
      </p:sp>
      <p:sp>
        <p:nvSpPr>
          <p:cNvPr id="3" name="Content Placeholder 2">
            <a:extLst>
              <a:ext uri="{FF2B5EF4-FFF2-40B4-BE49-F238E27FC236}">
                <a16:creationId xmlns:a16="http://schemas.microsoft.com/office/drawing/2014/main" id="{B0D038D6-2E6E-78F9-3A1B-CDAF62C5857E}"/>
              </a:ext>
            </a:extLst>
          </p:cNvPr>
          <p:cNvSpPr>
            <a:spLocks noGrp="1"/>
          </p:cNvSpPr>
          <p:nvPr>
            <p:ph idx="1"/>
          </p:nvPr>
        </p:nvSpPr>
        <p:spPr>
          <a:xfrm>
            <a:off x="761198" y="1402836"/>
            <a:ext cx="10515600" cy="3140288"/>
          </a:xfrm>
        </p:spPr>
        <p:txBody>
          <a:bodyPr>
            <a:normAutofit fontScale="77500" lnSpcReduction="20000"/>
          </a:bodyPr>
          <a:lstStyle/>
          <a:p>
            <a:pPr algn="just"/>
            <a:r>
              <a:rPr lang="en-ID" dirty="0" err="1"/>
              <a:t>Latar</a:t>
            </a:r>
            <a:r>
              <a:rPr lang="en-ID" dirty="0"/>
              <a:t> </a:t>
            </a:r>
            <a:r>
              <a:rPr lang="en-ID" dirty="0" err="1"/>
              <a:t>belakang</a:t>
            </a:r>
            <a:r>
              <a:rPr lang="en-ID" dirty="0"/>
              <a:t> </a:t>
            </a:r>
            <a:r>
              <a:rPr lang="en-ID" dirty="0" err="1"/>
              <a:t>pengkinian</a:t>
            </a:r>
            <a:r>
              <a:rPr lang="en-ID" dirty="0"/>
              <a:t>: </a:t>
            </a:r>
            <a:r>
              <a:rPr lang="en-ID" dirty="0" err="1"/>
              <a:t>Kepentingan</a:t>
            </a:r>
            <a:r>
              <a:rPr lang="en-ID" dirty="0"/>
              <a:t> Nasional</a:t>
            </a:r>
          </a:p>
          <a:p>
            <a:pPr lvl="1" algn="just"/>
            <a:r>
              <a:rPr lang="en-ID" dirty="0"/>
              <a:t>THI </a:t>
            </a:r>
            <a:r>
              <a:rPr lang="en-ID" dirty="0" err="1"/>
              <a:t>harus</a:t>
            </a:r>
            <a:r>
              <a:rPr lang="en-ID" dirty="0"/>
              <a:t> </a:t>
            </a:r>
            <a:r>
              <a:rPr lang="en-ID" dirty="0" err="1"/>
              <a:t>selaras</a:t>
            </a:r>
            <a:r>
              <a:rPr lang="en-ID" dirty="0"/>
              <a:t> </a:t>
            </a:r>
            <a:r>
              <a:rPr lang="en-ID" dirty="0" err="1"/>
              <a:t>dengan</a:t>
            </a:r>
            <a:r>
              <a:rPr lang="en-ID" dirty="0"/>
              <a:t> </a:t>
            </a:r>
            <a:r>
              <a:rPr lang="en-ID" dirty="0" err="1"/>
              <a:t>kepentingan</a:t>
            </a:r>
            <a:r>
              <a:rPr lang="en-ID" dirty="0"/>
              <a:t> </a:t>
            </a:r>
            <a:r>
              <a:rPr lang="en-ID" dirty="0" err="1"/>
              <a:t>nasional</a:t>
            </a:r>
            <a:r>
              <a:rPr lang="en-ID" dirty="0"/>
              <a:t> </a:t>
            </a:r>
            <a:r>
              <a:rPr lang="en-ID" dirty="0" err="1"/>
              <a:t>serta</a:t>
            </a:r>
            <a:r>
              <a:rPr lang="en-ID" dirty="0"/>
              <a:t> Sustainable Development Goals (SDGs 2030) yang </a:t>
            </a:r>
            <a:r>
              <a:rPr lang="en-ID" dirty="0" err="1"/>
              <a:t>mengintegrasikan</a:t>
            </a:r>
            <a:r>
              <a:rPr lang="en-ID" dirty="0"/>
              <a:t> </a:t>
            </a:r>
            <a:r>
              <a:rPr lang="en-ID" dirty="0" err="1"/>
              <a:t>aspek</a:t>
            </a:r>
            <a:r>
              <a:rPr lang="en-ID" dirty="0"/>
              <a:t> </a:t>
            </a:r>
            <a:r>
              <a:rPr lang="en-ID" dirty="0" err="1"/>
              <a:t>ekonomi</a:t>
            </a:r>
            <a:r>
              <a:rPr lang="en-ID" dirty="0"/>
              <a:t>, </a:t>
            </a:r>
            <a:r>
              <a:rPr lang="en-ID" dirty="0" err="1"/>
              <a:t>sosial</a:t>
            </a:r>
            <a:r>
              <a:rPr lang="en-ID" dirty="0"/>
              <a:t>, dan </a:t>
            </a:r>
            <a:r>
              <a:rPr lang="en-ID" dirty="0" err="1"/>
              <a:t>lingkungan</a:t>
            </a:r>
            <a:r>
              <a:rPr lang="en-ID" dirty="0"/>
              <a:t>. </a:t>
            </a:r>
          </a:p>
          <a:p>
            <a:pPr lvl="1" algn="just"/>
            <a:r>
              <a:rPr lang="en-ID" dirty="0"/>
              <a:t>THI agar </a:t>
            </a:r>
            <a:r>
              <a:rPr lang="en-ID" dirty="0" err="1"/>
              <a:t>selaras</a:t>
            </a:r>
            <a:r>
              <a:rPr lang="en-ID" dirty="0"/>
              <a:t> </a:t>
            </a:r>
            <a:r>
              <a:rPr lang="en-ID" dirty="0" err="1"/>
              <a:t>dengan</a:t>
            </a:r>
            <a:r>
              <a:rPr lang="en-ID" dirty="0"/>
              <a:t> </a:t>
            </a:r>
            <a:r>
              <a:rPr lang="en-ID" dirty="0" err="1"/>
              <a:t>berbagai</a:t>
            </a:r>
            <a:r>
              <a:rPr lang="en-ID" dirty="0"/>
              <a:t> </a:t>
            </a:r>
            <a:r>
              <a:rPr lang="en-ID" dirty="0" err="1"/>
              <a:t>inisiatif</a:t>
            </a:r>
            <a:r>
              <a:rPr lang="en-ID" dirty="0"/>
              <a:t> </a:t>
            </a:r>
            <a:r>
              <a:rPr lang="en-ID" dirty="0" err="1"/>
              <a:t>pemerintah</a:t>
            </a:r>
            <a:r>
              <a:rPr lang="en-ID" dirty="0"/>
              <a:t>, </a:t>
            </a:r>
            <a:r>
              <a:rPr lang="en-ID" dirty="0" err="1"/>
              <a:t>termasuk</a:t>
            </a:r>
            <a:r>
              <a:rPr lang="en-ID" dirty="0"/>
              <a:t> Energy Transition Mechanism (ETM), Just Energy Transition Partnership (JETP), dan bursa </a:t>
            </a:r>
            <a:r>
              <a:rPr lang="en-ID" dirty="0" err="1"/>
              <a:t>karbon</a:t>
            </a:r>
            <a:r>
              <a:rPr lang="en-ID" dirty="0"/>
              <a:t>. </a:t>
            </a:r>
          </a:p>
          <a:p>
            <a:pPr lvl="1" algn="just"/>
            <a:r>
              <a:rPr lang="en-ID" dirty="0"/>
              <a:t>Indonesia </a:t>
            </a:r>
            <a:r>
              <a:rPr lang="en-ID" dirty="0" err="1"/>
              <a:t>saat</a:t>
            </a:r>
            <a:r>
              <a:rPr lang="en-ID" dirty="0"/>
              <a:t> </a:t>
            </a:r>
            <a:r>
              <a:rPr lang="en-ID" dirty="0" err="1"/>
              <a:t>ini</a:t>
            </a:r>
            <a:r>
              <a:rPr lang="en-ID" dirty="0"/>
              <a:t> </a:t>
            </a:r>
            <a:r>
              <a:rPr lang="en-ID" dirty="0" err="1"/>
              <a:t>fokus</a:t>
            </a:r>
            <a:r>
              <a:rPr lang="en-ID" dirty="0"/>
              <a:t> pada coal phasing out program. </a:t>
            </a:r>
            <a:r>
              <a:rPr lang="en-ID" dirty="0" err="1"/>
              <a:t>Taksonomi</a:t>
            </a:r>
            <a:r>
              <a:rPr lang="en-ID" dirty="0"/>
              <a:t> </a:t>
            </a:r>
            <a:r>
              <a:rPr lang="en-ID" dirty="0" err="1"/>
              <a:t>diharapkan</a:t>
            </a:r>
            <a:r>
              <a:rPr lang="en-ID" dirty="0"/>
              <a:t> </a:t>
            </a:r>
            <a:r>
              <a:rPr lang="en-ID" dirty="0" err="1"/>
              <a:t>dapat</a:t>
            </a:r>
            <a:r>
              <a:rPr lang="en-ID" dirty="0"/>
              <a:t> </a:t>
            </a:r>
            <a:r>
              <a:rPr lang="en-ID" dirty="0" err="1"/>
              <a:t>mendukung</a:t>
            </a:r>
            <a:r>
              <a:rPr lang="en-ID" dirty="0"/>
              <a:t> </a:t>
            </a:r>
            <a:r>
              <a:rPr lang="en-ID" dirty="0" err="1"/>
              <a:t>inisiatif</a:t>
            </a:r>
            <a:r>
              <a:rPr lang="en-ID" dirty="0"/>
              <a:t> </a:t>
            </a:r>
            <a:r>
              <a:rPr lang="en-ID" dirty="0" err="1"/>
              <a:t>pemerintah</a:t>
            </a:r>
            <a:r>
              <a:rPr lang="en-ID" dirty="0"/>
              <a:t> </a:t>
            </a:r>
            <a:r>
              <a:rPr lang="en-ID" dirty="0" err="1"/>
              <a:t>terkait</a:t>
            </a:r>
            <a:r>
              <a:rPr lang="en-ID" dirty="0"/>
              <a:t> transition finance. </a:t>
            </a:r>
          </a:p>
          <a:p>
            <a:pPr lvl="1" algn="just"/>
            <a:r>
              <a:rPr lang="en-ID" dirty="0" err="1"/>
              <a:t>Mendukung</a:t>
            </a:r>
            <a:r>
              <a:rPr lang="en-ID" dirty="0"/>
              <a:t> program </a:t>
            </a:r>
            <a:r>
              <a:rPr lang="en-ID" dirty="0" err="1"/>
              <a:t>hilirisasi</a:t>
            </a:r>
            <a:r>
              <a:rPr lang="en-ID" dirty="0"/>
              <a:t> </a:t>
            </a:r>
            <a:r>
              <a:rPr lang="en-ID" dirty="0" err="1"/>
              <a:t>pemerintah</a:t>
            </a:r>
            <a:endParaRPr lang="en-ID" dirty="0"/>
          </a:p>
          <a:p>
            <a:pPr algn="just"/>
            <a:r>
              <a:rPr lang="en-ID" dirty="0" err="1"/>
              <a:t>Taksonomi</a:t>
            </a:r>
            <a:r>
              <a:rPr lang="en-ID" dirty="0"/>
              <a:t> </a:t>
            </a:r>
            <a:r>
              <a:rPr lang="en-ID" dirty="0" err="1"/>
              <a:t>akan</a:t>
            </a:r>
            <a:r>
              <a:rPr lang="en-ID" dirty="0"/>
              <a:t> </a:t>
            </a:r>
            <a:r>
              <a:rPr lang="en-ID" dirty="0" err="1"/>
              <a:t>memiliki</a:t>
            </a:r>
            <a:r>
              <a:rPr lang="en-ID" dirty="0"/>
              <a:t> </a:t>
            </a:r>
            <a:r>
              <a:rPr lang="en-ID" dirty="0" err="1"/>
              <a:t>tujuan</a:t>
            </a:r>
            <a:r>
              <a:rPr lang="en-ID" dirty="0"/>
              <a:t> </a:t>
            </a:r>
            <a:r>
              <a:rPr lang="en-ID" dirty="0" err="1"/>
              <a:t>lingkungan</a:t>
            </a:r>
            <a:r>
              <a:rPr lang="en-ID" dirty="0"/>
              <a:t> dan </a:t>
            </a:r>
            <a:r>
              <a:rPr lang="en-ID" dirty="0" err="1"/>
              <a:t>kriteria</a:t>
            </a:r>
            <a:r>
              <a:rPr lang="en-ID" dirty="0"/>
              <a:t> </a:t>
            </a:r>
            <a:r>
              <a:rPr lang="en-ID" dirty="0" err="1"/>
              <a:t>esensial</a:t>
            </a:r>
            <a:r>
              <a:rPr lang="en-ID" dirty="0"/>
              <a:t> </a:t>
            </a:r>
            <a:r>
              <a:rPr lang="en-ID" dirty="0" err="1"/>
              <a:t>lainnya</a:t>
            </a:r>
            <a:r>
              <a:rPr lang="en-ID" dirty="0"/>
              <a:t> (Do No Significant Harm, Remedial Measures to Transition, dan Social Aspects). </a:t>
            </a:r>
          </a:p>
          <a:p>
            <a:pPr algn="just"/>
            <a:r>
              <a:rPr lang="en-ID" dirty="0"/>
              <a:t> </a:t>
            </a:r>
            <a:r>
              <a:rPr lang="en-ID" dirty="0" err="1"/>
              <a:t>Penyesuaian</a:t>
            </a:r>
            <a:r>
              <a:rPr lang="en-ID" dirty="0"/>
              <a:t> </a:t>
            </a:r>
            <a:r>
              <a:rPr lang="en-ID" dirty="0" err="1"/>
              <a:t>dari</a:t>
            </a:r>
            <a:r>
              <a:rPr lang="en-ID" dirty="0"/>
              <a:t> </a:t>
            </a:r>
            <a:r>
              <a:rPr lang="en-ID" dirty="0" err="1"/>
              <a:t>semula</a:t>
            </a:r>
            <a:r>
              <a:rPr lang="en-ID" dirty="0"/>
              <a:t> “</a:t>
            </a:r>
            <a:r>
              <a:rPr lang="en-ID" b="1" dirty="0" err="1"/>
              <a:t>Taksonomi</a:t>
            </a:r>
            <a:r>
              <a:rPr lang="en-ID" b="1" dirty="0"/>
              <a:t> Hijau</a:t>
            </a:r>
            <a:r>
              <a:rPr lang="en-ID" dirty="0"/>
              <a:t>” </a:t>
            </a:r>
            <a:r>
              <a:rPr lang="en-ID" dirty="0" err="1"/>
              <a:t>menjadi</a:t>
            </a:r>
            <a:r>
              <a:rPr lang="en-ID" dirty="0"/>
              <a:t> “</a:t>
            </a:r>
            <a:r>
              <a:rPr lang="en-ID" b="1" dirty="0" err="1"/>
              <a:t>Taksonomi</a:t>
            </a:r>
            <a:r>
              <a:rPr lang="en-ID" b="1" dirty="0"/>
              <a:t> </a:t>
            </a:r>
            <a:r>
              <a:rPr lang="en-ID" b="1" dirty="0" err="1"/>
              <a:t>Berkelanjutan</a:t>
            </a:r>
            <a:r>
              <a:rPr lang="en-ID" dirty="0"/>
              <a:t>”.</a:t>
            </a:r>
          </a:p>
        </p:txBody>
      </p:sp>
      <p:pic>
        <p:nvPicPr>
          <p:cNvPr id="7" name="Picture 6">
            <a:extLst>
              <a:ext uri="{FF2B5EF4-FFF2-40B4-BE49-F238E27FC236}">
                <a16:creationId xmlns:a16="http://schemas.microsoft.com/office/drawing/2014/main" id="{F2ADE461-E3A0-E934-EEF1-1DDCA324EE41}"/>
              </a:ext>
            </a:extLst>
          </p:cNvPr>
          <p:cNvPicPr>
            <a:picLocks noChangeAspect="1"/>
          </p:cNvPicPr>
          <p:nvPr/>
        </p:nvPicPr>
        <p:blipFill>
          <a:blip r:embed="rId2"/>
          <a:stretch>
            <a:fillRect/>
          </a:stretch>
        </p:blipFill>
        <p:spPr>
          <a:xfrm>
            <a:off x="2999232" y="4707979"/>
            <a:ext cx="6193535" cy="1494370"/>
          </a:xfrm>
          <a:prstGeom prst="rect">
            <a:avLst/>
          </a:prstGeom>
        </p:spPr>
      </p:pic>
    </p:spTree>
    <p:extLst>
      <p:ext uri="{BB962C8B-B14F-4D97-AF65-F5344CB8AC3E}">
        <p14:creationId xmlns:p14="http://schemas.microsoft.com/office/powerpoint/2010/main" val="3538842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B3D55-78FC-998C-3D7C-0C811F93D7F9}"/>
              </a:ext>
            </a:extLst>
          </p:cNvPr>
          <p:cNvSpPr>
            <a:spLocks noGrp="1"/>
          </p:cNvSpPr>
          <p:nvPr>
            <p:ph type="title"/>
          </p:nvPr>
        </p:nvSpPr>
        <p:spPr>
          <a:xfrm>
            <a:off x="838200" y="365126"/>
            <a:ext cx="10515600" cy="513784"/>
          </a:xfrm>
        </p:spPr>
        <p:txBody>
          <a:bodyPr>
            <a:normAutofit fontScale="90000"/>
          </a:bodyPr>
          <a:lstStyle/>
          <a:p>
            <a:r>
              <a:rPr lang="en-US" dirty="0"/>
              <a:t>List of Efficient Technologies for Financing</a:t>
            </a:r>
            <a:endParaRPr lang="en-ID" dirty="0"/>
          </a:p>
        </p:txBody>
      </p:sp>
      <p:pic>
        <p:nvPicPr>
          <p:cNvPr id="11" name="Picture 10">
            <a:extLst>
              <a:ext uri="{FF2B5EF4-FFF2-40B4-BE49-F238E27FC236}">
                <a16:creationId xmlns:a16="http://schemas.microsoft.com/office/drawing/2014/main" id="{33CEF994-7E95-B12F-8609-C0C5EA7A2E98}"/>
              </a:ext>
            </a:extLst>
          </p:cNvPr>
          <p:cNvPicPr>
            <a:picLocks noChangeAspect="1"/>
          </p:cNvPicPr>
          <p:nvPr/>
        </p:nvPicPr>
        <p:blipFill>
          <a:blip r:embed="rId2"/>
          <a:stretch>
            <a:fillRect/>
          </a:stretch>
        </p:blipFill>
        <p:spPr>
          <a:xfrm>
            <a:off x="6165583" y="1403110"/>
            <a:ext cx="5188217" cy="2800494"/>
          </a:xfrm>
          <a:prstGeom prst="rect">
            <a:avLst/>
          </a:prstGeom>
        </p:spPr>
      </p:pic>
      <p:pic>
        <p:nvPicPr>
          <p:cNvPr id="13" name="Picture 12">
            <a:extLst>
              <a:ext uri="{FF2B5EF4-FFF2-40B4-BE49-F238E27FC236}">
                <a16:creationId xmlns:a16="http://schemas.microsoft.com/office/drawing/2014/main" id="{EBAC9442-A610-04D6-1B7F-CC545E10FF5C}"/>
              </a:ext>
            </a:extLst>
          </p:cNvPr>
          <p:cNvPicPr>
            <a:picLocks noChangeAspect="1"/>
          </p:cNvPicPr>
          <p:nvPr/>
        </p:nvPicPr>
        <p:blipFill>
          <a:blip r:embed="rId3"/>
          <a:stretch>
            <a:fillRect/>
          </a:stretch>
        </p:blipFill>
        <p:spPr>
          <a:xfrm>
            <a:off x="6165583" y="878910"/>
            <a:ext cx="5029458" cy="495325"/>
          </a:xfrm>
          <a:prstGeom prst="rect">
            <a:avLst/>
          </a:prstGeom>
        </p:spPr>
      </p:pic>
      <p:pic>
        <p:nvPicPr>
          <p:cNvPr id="15" name="Picture 14">
            <a:extLst>
              <a:ext uri="{FF2B5EF4-FFF2-40B4-BE49-F238E27FC236}">
                <a16:creationId xmlns:a16="http://schemas.microsoft.com/office/drawing/2014/main" id="{49B0DFFB-18BF-8A20-7458-4155828414AC}"/>
              </a:ext>
            </a:extLst>
          </p:cNvPr>
          <p:cNvPicPr>
            <a:picLocks noChangeAspect="1"/>
          </p:cNvPicPr>
          <p:nvPr/>
        </p:nvPicPr>
        <p:blipFill>
          <a:blip r:embed="rId4"/>
          <a:stretch>
            <a:fillRect/>
          </a:stretch>
        </p:blipFill>
        <p:spPr>
          <a:xfrm>
            <a:off x="838200" y="4232479"/>
            <a:ext cx="9417534" cy="2178162"/>
          </a:xfrm>
          <a:prstGeom prst="rect">
            <a:avLst/>
          </a:prstGeom>
        </p:spPr>
      </p:pic>
      <p:sp>
        <p:nvSpPr>
          <p:cNvPr id="17" name="TextBox 16">
            <a:extLst>
              <a:ext uri="{FF2B5EF4-FFF2-40B4-BE49-F238E27FC236}">
                <a16:creationId xmlns:a16="http://schemas.microsoft.com/office/drawing/2014/main" id="{DCC71ABF-E2C5-9A55-F74F-68AFA0C12E50}"/>
              </a:ext>
            </a:extLst>
          </p:cNvPr>
          <p:cNvSpPr txBox="1"/>
          <p:nvPr/>
        </p:nvSpPr>
        <p:spPr>
          <a:xfrm>
            <a:off x="430730" y="1439435"/>
            <a:ext cx="5188217" cy="2283702"/>
          </a:xfrm>
          <a:prstGeom prst="rect">
            <a:avLst/>
          </a:prstGeom>
          <a:noFill/>
        </p:spPr>
        <p:txBody>
          <a:bodyPr wrap="square">
            <a:spAutoFit/>
          </a:bodyPr>
          <a:lstStyle/>
          <a:p>
            <a:pPr algn="just" defTabSz="685800">
              <a:lnSpc>
                <a:spcPct val="120000"/>
              </a:lnSpc>
              <a:buClr>
                <a:schemeClr val="tx1">
                  <a:lumMod val="50000"/>
                </a:schemeClr>
              </a:buClr>
            </a:pPr>
            <a:r>
              <a:rPr lang="en-US" sz="2000" dirty="0">
                <a:cs typeface="Calibri Light" panose="020F0302020204030204" pitchFamily="34" charset="0"/>
              </a:rPr>
              <a:t>Development of </a:t>
            </a:r>
            <a:r>
              <a:rPr lang="en-US" sz="2000" b="1" dirty="0">
                <a:cs typeface="Calibri Light" panose="020F0302020204030204" pitchFamily="34" charset="0"/>
              </a:rPr>
              <a:t>energy efficient technology list </a:t>
            </a:r>
            <a:r>
              <a:rPr lang="en-US" sz="2000" dirty="0">
                <a:cs typeface="Calibri Light" panose="020F0302020204030204" pitchFamily="34" charset="0"/>
              </a:rPr>
              <a:t>for financing covering description of technology, potential saving, sector of implementation, annual monetary saving, payback period, capacity, etc., would increase the </a:t>
            </a:r>
            <a:r>
              <a:rPr lang="en-US" sz="2000" b="1" dirty="0">
                <a:cs typeface="Calibri Light" panose="020F0302020204030204" pitchFamily="34" charset="0"/>
              </a:rPr>
              <a:t>confidence of financial institution </a:t>
            </a:r>
            <a:r>
              <a:rPr lang="en-US" sz="2000" dirty="0">
                <a:cs typeface="Calibri Light" panose="020F0302020204030204" pitchFamily="34" charset="0"/>
              </a:rPr>
              <a:t>to finance the projects. </a:t>
            </a:r>
            <a:endParaRPr lang="en-ID" sz="2000" dirty="0">
              <a:cs typeface="Calibri Light" panose="020F0302020204030204" pitchFamily="34" charset="0"/>
            </a:endParaRPr>
          </a:p>
        </p:txBody>
      </p:sp>
      <p:sp>
        <p:nvSpPr>
          <p:cNvPr id="18" name="TextBox 17">
            <a:extLst>
              <a:ext uri="{FF2B5EF4-FFF2-40B4-BE49-F238E27FC236}">
                <a16:creationId xmlns:a16="http://schemas.microsoft.com/office/drawing/2014/main" id="{119B11E1-763F-BB0B-8E17-6DF8D2BC5A00}"/>
              </a:ext>
            </a:extLst>
          </p:cNvPr>
          <p:cNvSpPr txBox="1"/>
          <p:nvPr/>
        </p:nvSpPr>
        <p:spPr>
          <a:xfrm>
            <a:off x="6256421" y="4203604"/>
            <a:ext cx="4641335" cy="307777"/>
          </a:xfrm>
          <a:prstGeom prst="rect">
            <a:avLst/>
          </a:prstGeom>
          <a:noFill/>
        </p:spPr>
        <p:txBody>
          <a:bodyPr wrap="none" rtlCol="0">
            <a:spAutoFit/>
          </a:bodyPr>
          <a:lstStyle/>
          <a:p>
            <a:r>
              <a:rPr lang="en-US" sz="1400" dirty="0"/>
              <a:t>Source: JICA - SIDBI MSME Energy Saving Project (Phase - III)  </a:t>
            </a:r>
            <a:endParaRPr lang="en-ID" sz="1400" dirty="0"/>
          </a:p>
        </p:txBody>
      </p:sp>
      <p:sp>
        <p:nvSpPr>
          <p:cNvPr id="19" name="TextBox 18">
            <a:extLst>
              <a:ext uri="{FF2B5EF4-FFF2-40B4-BE49-F238E27FC236}">
                <a16:creationId xmlns:a16="http://schemas.microsoft.com/office/drawing/2014/main" id="{8EC7999D-07A5-9904-B8FE-090A583F77C6}"/>
              </a:ext>
            </a:extLst>
          </p:cNvPr>
          <p:cNvSpPr txBox="1"/>
          <p:nvPr/>
        </p:nvSpPr>
        <p:spPr>
          <a:xfrm>
            <a:off x="838200" y="6427492"/>
            <a:ext cx="4441665" cy="307777"/>
          </a:xfrm>
          <a:prstGeom prst="rect">
            <a:avLst/>
          </a:prstGeom>
          <a:noFill/>
        </p:spPr>
        <p:txBody>
          <a:bodyPr wrap="none" rtlCol="0">
            <a:spAutoFit/>
          </a:bodyPr>
          <a:lstStyle/>
          <a:p>
            <a:r>
              <a:rPr lang="en-US" sz="1400" dirty="0"/>
              <a:t>Source: Bureau of Energy Efficiency, Government of India  </a:t>
            </a:r>
            <a:endParaRPr lang="en-ID" sz="1400" dirty="0"/>
          </a:p>
        </p:txBody>
      </p:sp>
    </p:spTree>
    <p:extLst>
      <p:ext uri="{BB962C8B-B14F-4D97-AF65-F5344CB8AC3E}">
        <p14:creationId xmlns:p14="http://schemas.microsoft.com/office/powerpoint/2010/main" val="1042606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16831F-0C58-0234-8063-B78995190A06}"/>
              </a:ext>
            </a:extLst>
          </p:cNvPr>
          <p:cNvSpPr>
            <a:spLocks noGrp="1"/>
          </p:cNvSpPr>
          <p:nvPr>
            <p:ph type="sldNum" sz="quarter" idx="12"/>
          </p:nvPr>
        </p:nvSpPr>
        <p:spPr/>
        <p:txBody>
          <a:bodyPr/>
          <a:lstStyle/>
          <a:p>
            <a:fld id="{FEA7651F-EDA7-46B4-B3D7-B60A60044A90}" type="slidenum">
              <a:rPr lang="en-GB" smtClean="0"/>
              <a:t>18</a:t>
            </a:fld>
            <a:endParaRPr lang="en-GB"/>
          </a:p>
        </p:txBody>
      </p:sp>
      <p:sp>
        <p:nvSpPr>
          <p:cNvPr id="4" name="Title 3">
            <a:extLst>
              <a:ext uri="{FF2B5EF4-FFF2-40B4-BE49-F238E27FC236}">
                <a16:creationId xmlns:a16="http://schemas.microsoft.com/office/drawing/2014/main" id="{70F96405-3CF5-0087-3E3C-70EFF2CBF22C}"/>
              </a:ext>
            </a:extLst>
          </p:cNvPr>
          <p:cNvSpPr>
            <a:spLocks noGrp="1"/>
          </p:cNvSpPr>
          <p:nvPr>
            <p:ph type="title"/>
          </p:nvPr>
        </p:nvSpPr>
        <p:spPr>
          <a:xfrm>
            <a:off x="433939" y="172386"/>
            <a:ext cx="10515600" cy="934519"/>
          </a:xfrm>
        </p:spPr>
        <p:txBody>
          <a:bodyPr>
            <a:normAutofit fontScale="90000"/>
          </a:bodyPr>
          <a:lstStyle/>
          <a:p>
            <a:r>
              <a:rPr lang="en-ID" sz="3200" dirty="0"/>
              <a:t>RBC due diligence as a tool to address adverse impacts of the transition</a:t>
            </a:r>
          </a:p>
        </p:txBody>
      </p:sp>
      <p:pic>
        <p:nvPicPr>
          <p:cNvPr id="7" name="Picture 6">
            <a:extLst>
              <a:ext uri="{FF2B5EF4-FFF2-40B4-BE49-F238E27FC236}">
                <a16:creationId xmlns:a16="http://schemas.microsoft.com/office/drawing/2014/main" id="{C9597E06-8734-1D75-3A80-DD5EC6A61094}"/>
              </a:ext>
            </a:extLst>
          </p:cNvPr>
          <p:cNvPicPr>
            <a:picLocks noChangeAspect="1"/>
          </p:cNvPicPr>
          <p:nvPr/>
        </p:nvPicPr>
        <p:blipFill>
          <a:blip r:embed="rId3"/>
          <a:stretch>
            <a:fillRect/>
          </a:stretch>
        </p:blipFill>
        <p:spPr>
          <a:xfrm>
            <a:off x="6741866" y="2212296"/>
            <a:ext cx="5140520" cy="3182917"/>
          </a:xfrm>
          <a:prstGeom prst="rect">
            <a:avLst/>
          </a:prstGeom>
        </p:spPr>
      </p:pic>
      <p:cxnSp>
        <p:nvCxnSpPr>
          <p:cNvPr id="9" name="Straight Connector 8">
            <a:extLst>
              <a:ext uri="{FF2B5EF4-FFF2-40B4-BE49-F238E27FC236}">
                <a16:creationId xmlns:a16="http://schemas.microsoft.com/office/drawing/2014/main" id="{055EE609-9388-2482-A32E-22649F9B1ECD}"/>
              </a:ext>
            </a:extLst>
          </p:cNvPr>
          <p:cNvCxnSpPr/>
          <p:nvPr/>
        </p:nvCxnSpPr>
        <p:spPr>
          <a:xfrm>
            <a:off x="6665627" y="1462787"/>
            <a:ext cx="0" cy="4804348"/>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1" name="TextBox 10">
            <a:extLst>
              <a:ext uri="{FF2B5EF4-FFF2-40B4-BE49-F238E27FC236}">
                <a16:creationId xmlns:a16="http://schemas.microsoft.com/office/drawing/2014/main" id="{75230EC9-E369-BC8F-901E-47952EB3862A}"/>
              </a:ext>
            </a:extLst>
          </p:cNvPr>
          <p:cNvSpPr txBox="1"/>
          <p:nvPr/>
        </p:nvSpPr>
        <p:spPr>
          <a:xfrm>
            <a:off x="180567" y="1307652"/>
            <a:ext cx="6213422" cy="5377961"/>
          </a:xfrm>
          <a:prstGeom prst="rect">
            <a:avLst/>
          </a:prstGeom>
        </p:spPr>
        <p:txBody>
          <a:bodyPr vert="horz" lIns="91440" tIns="45720" rIns="91440" bIns="45720" rtlCol="0">
            <a:normAutofit/>
          </a:bodyPr>
          <a:lstStyle>
            <a:lvl1pPr marL="228600" indent="-228600">
              <a:lnSpc>
                <a:spcPct val="90000"/>
              </a:lnSpc>
              <a:spcBef>
                <a:spcPts val="1000"/>
              </a:spcBef>
              <a:buFont typeface="Arial" panose="020B0604020202020204" pitchFamily="34" charset="0"/>
              <a:buChar char="•"/>
              <a:defRPr sz="2800">
                <a:solidFill>
                  <a:srgbClr val="3F3F3F"/>
                </a:solidFill>
                <a:latin typeface="+mj-lt"/>
                <a:cs typeface="Helvetica" panose="020B0604020202020204" pitchFamily="34" charset="0"/>
              </a:defRPr>
            </a:lvl1pPr>
            <a:lvl2pPr marL="685800" indent="-228600">
              <a:lnSpc>
                <a:spcPct val="90000"/>
              </a:lnSpc>
              <a:spcBef>
                <a:spcPts val="500"/>
              </a:spcBef>
              <a:buFont typeface="Arial" panose="020B0604020202020204" pitchFamily="34" charset="0"/>
              <a:buChar char="•"/>
              <a:defRPr sz="2400" i="1">
                <a:solidFill>
                  <a:schemeClr val="accent5"/>
                </a:solidFill>
                <a:latin typeface="+mj-lt"/>
                <a:cs typeface="Helvetica"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accent4"/>
                </a:solidFill>
                <a:latin typeface="+mj-lt"/>
                <a:cs typeface="Helvetica" panose="020B0604020202020204" pitchFamily="34" charset="0"/>
              </a:defRPr>
            </a:lvl3pPr>
            <a:lvl4pPr marL="1600200" indent="-228600">
              <a:lnSpc>
                <a:spcPct val="90000"/>
              </a:lnSpc>
              <a:spcBef>
                <a:spcPts val="500"/>
              </a:spcBef>
              <a:buFont typeface="Arial" panose="020B0604020202020204" pitchFamily="34" charset="0"/>
              <a:buChar char="•"/>
              <a:defRPr i="1">
                <a:solidFill>
                  <a:schemeClr val="accent6"/>
                </a:solidFill>
                <a:latin typeface="+mj-lt"/>
                <a:cs typeface="Helvetica"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accent1"/>
                </a:solidFill>
                <a:latin typeface="+mj-lt"/>
                <a:cs typeface="Helvetica"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just"/>
            <a:r>
              <a:rPr lang="en-US" sz="1800" b="1" dirty="0"/>
              <a:t>Responsible business conduct </a:t>
            </a:r>
            <a:r>
              <a:rPr lang="en-US" sz="1800" dirty="0"/>
              <a:t>(RBC) is a policy concept that sets out an expectation that all businesses address negative impacts of their operations, while contributing to sustainable development in the countries where they operate.</a:t>
            </a:r>
          </a:p>
          <a:p>
            <a:pPr algn="just"/>
            <a:r>
              <a:rPr lang="en-US" sz="1800" dirty="0"/>
              <a:t>RBC is operationalized in practice by business through “</a:t>
            </a:r>
            <a:r>
              <a:rPr lang="en-US" sz="1800" b="1" dirty="0"/>
              <a:t>RBC due diligence</a:t>
            </a:r>
            <a:r>
              <a:rPr lang="en-US" sz="1800" dirty="0"/>
              <a:t>”, which provide a framework on how to identify, prevent and mitigate adverse impacts </a:t>
            </a:r>
            <a:r>
              <a:rPr lang="en-US" sz="1800" b="1" u="sng" dirty="0"/>
              <a:t>on</a:t>
            </a:r>
            <a:r>
              <a:rPr lang="en-US" sz="1800" dirty="0"/>
              <a:t> people and planet</a:t>
            </a:r>
          </a:p>
          <a:p>
            <a:pPr algn="just"/>
            <a:r>
              <a:rPr lang="en-US" sz="1800" dirty="0"/>
              <a:t>The transition to low-carbon economy will generate new risks that RBC can help prevent, address or minimize</a:t>
            </a:r>
          </a:p>
          <a:p>
            <a:pPr marL="685800" lvl="2" algn="just">
              <a:spcBef>
                <a:spcPts val="1000"/>
              </a:spcBef>
            </a:pPr>
            <a:r>
              <a:rPr lang="en-US" sz="1600" b="1" dirty="0">
                <a:solidFill>
                  <a:srgbClr val="3F3F3F"/>
                </a:solidFill>
              </a:rPr>
              <a:t>Transitioning-in risks</a:t>
            </a:r>
            <a:r>
              <a:rPr lang="en-US" sz="1600" dirty="0">
                <a:solidFill>
                  <a:srgbClr val="3F3F3F"/>
                </a:solidFill>
              </a:rPr>
              <a:t>: risks increasing from high-demand for new materials, products and services necessary for the transition (i.e., minerals)</a:t>
            </a:r>
          </a:p>
          <a:p>
            <a:pPr marL="685800" lvl="2" algn="just">
              <a:spcBef>
                <a:spcPts val="1000"/>
              </a:spcBef>
            </a:pPr>
            <a:r>
              <a:rPr lang="en-US" sz="1600" b="1" dirty="0">
                <a:solidFill>
                  <a:srgbClr val="3F3F3F"/>
                </a:solidFill>
              </a:rPr>
              <a:t>Transitioning-out risks: </a:t>
            </a:r>
            <a:r>
              <a:rPr lang="en-US" sz="1600" dirty="0">
                <a:solidFill>
                  <a:srgbClr val="3F3F3F"/>
                </a:solidFill>
              </a:rPr>
              <a:t>risks increasing from phasing out of specific high-emitting products, assets, projects and sectors (i.e., fossil fuel)</a:t>
            </a:r>
          </a:p>
          <a:p>
            <a:pPr marL="685800" lvl="2" algn="just">
              <a:spcBef>
                <a:spcPts val="1000"/>
              </a:spcBef>
            </a:pPr>
            <a:r>
              <a:rPr lang="en-US" sz="1600" b="1">
                <a:solidFill>
                  <a:srgbClr val="3F3F3F"/>
                </a:solidFill>
              </a:rPr>
              <a:t>Distributional impacts &amp; </a:t>
            </a:r>
            <a:r>
              <a:rPr lang="en-US" sz="1600" b="1" dirty="0">
                <a:solidFill>
                  <a:srgbClr val="3F3F3F"/>
                </a:solidFill>
              </a:rPr>
              <a:t>global equity</a:t>
            </a:r>
            <a:r>
              <a:rPr lang="en-US" sz="1600" dirty="0">
                <a:solidFill>
                  <a:srgbClr val="3F3F3F"/>
                </a:solidFill>
              </a:rPr>
              <a:t>: addressing the unintended consequences of the race to zero on development objectives </a:t>
            </a:r>
          </a:p>
        </p:txBody>
      </p:sp>
      <p:sp>
        <p:nvSpPr>
          <p:cNvPr id="2" name="TextBox 1">
            <a:extLst>
              <a:ext uri="{FF2B5EF4-FFF2-40B4-BE49-F238E27FC236}">
                <a16:creationId xmlns:a16="http://schemas.microsoft.com/office/drawing/2014/main" id="{53DB60F9-DE21-0A76-0257-A6C62EC50AC2}"/>
              </a:ext>
            </a:extLst>
          </p:cNvPr>
          <p:cNvSpPr txBox="1"/>
          <p:nvPr/>
        </p:nvSpPr>
        <p:spPr>
          <a:xfrm>
            <a:off x="567890" y="6171684"/>
            <a:ext cx="1467389" cy="369332"/>
          </a:xfrm>
          <a:prstGeom prst="rect">
            <a:avLst/>
          </a:prstGeom>
          <a:noFill/>
        </p:spPr>
        <p:txBody>
          <a:bodyPr wrap="none" rtlCol="0">
            <a:spAutoFit/>
          </a:bodyPr>
          <a:lstStyle/>
          <a:p>
            <a:r>
              <a:rPr lang="en-US" dirty="0"/>
              <a:t>Source: OECD</a:t>
            </a:r>
            <a:endParaRPr lang="en-ID" dirty="0"/>
          </a:p>
        </p:txBody>
      </p:sp>
    </p:spTree>
    <p:extLst>
      <p:ext uri="{BB962C8B-B14F-4D97-AF65-F5344CB8AC3E}">
        <p14:creationId xmlns:p14="http://schemas.microsoft.com/office/powerpoint/2010/main" val="3030209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1D2C-6CB1-B593-BDF5-9E5632247895}"/>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2593D717-03BF-8B71-0B22-B81304989838}"/>
              </a:ext>
            </a:extLst>
          </p:cNvPr>
          <p:cNvSpPr>
            <a:spLocks noGrp="1"/>
          </p:cNvSpPr>
          <p:nvPr>
            <p:ph idx="1"/>
          </p:nvPr>
        </p:nvSpPr>
        <p:spPr/>
        <p:txBody>
          <a:bodyPr/>
          <a:lstStyle/>
          <a:p>
            <a:endParaRPr lang="en-US" dirty="0"/>
          </a:p>
          <a:p>
            <a:endParaRPr lang="en-ID" dirty="0"/>
          </a:p>
          <a:p>
            <a:pPr marL="0" indent="0">
              <a:buNone/>
            </a:pPr>
            <a:endParaRPr lang="en-ID" dirty="0"/>
          </a:p>
          <a:p>
            <a:pPr marL="0" indent="0" algn="ctr">
              <a:buNone/>
            </a:pPr>
            <a:r>
              <a:rPr lang="en-ID" dirty="0"/>
              <a:t>Thank you</a:t>
            </a:r>
          </a:p>
        </p:txBody>
      </p:sp>
    </p:spTree>
    <p:extLst>
      <p:ext uri="{BB962C8B-B14F-4D97-AF65-F5344CB8AC3E}">
        <p14:creationId xmlns:p14="http://schemas.microsoft.com/office/powerpoint/2010/main" val="3270156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E537C-FF2F-2868-91FB-C92BB259BC47}"/>
              </a:ext>
            </a:extLst>
          </p:cNvPr>
          <p:cNvSpPr>
            <a:spLocks noGrp="1"/>
          </p:cNvSpPr>
          <p:nvPr>
            <p:ph type="title"/>
          </p:nvPr>
        </p:nvSpPr>
        <p:spPr/>
        <p:txBody>
          <a:bodyPr>
            <a:normAutofit/>
          </a:bodyPr>
          <a:lstStyle/>
          <a:p>
            <a:r>
              <a:rPr lang="en-US" sz="3200" b="0" i="0" dirty="0">
                <a:solidFill>
                  <a:srgbClr val="032238"/>
                </a:solidFill>
                <a:effectLst/>
                <a:latin typeface="Interstate Light"/>
              </a:rPr>
              <a:t>The Future of ESG Investing</a:t>
            </a:r>
            <a:endParaRPr lang="en-ID" sz="3200" dirty="0"/>
          </a:p>
        </p:txBody>
      </p:sp>
      <p:sp>
        <p:nvSpPr>
          <p:cNvPr id="3" name="Content Placeholder 2">
            <a:extLst>
              <a:ext uri="{FF2B5EF4-FFF2-40B4-BE49-F238E27FC236}">
                <a16:creationId xmlns:a16="http://schemas.microsoft.com/office/drawing/2014/main" id="{00514D82-9F72-22B4-12D5-D9A5C82B9375}"/>
              </a:ext>
            </a:extLst>
          </p:cNvPr>
          <p:cNvSpPr>
            <a:spLocks noGrp="1"/>
          </p:cNvSpPr>
          <p:nvPr>
            <p:ph idx="1"/>
          </p:nvPr>
        </p:nvSpPr>
        <p:spPr/>
        <p:txBody>
          <a:bodyPr/>
          <a:lstStyle/>
          <a:p>
            <a:pPr algn="just"/>
            <a:r>
              <a:rPr lang="en-US" b="0" i="0" dirty="0">
                <a:solidFill>
                  <a:srgbClr val="032238"/>
                </a:solidFill>
                <a:effectLst/>
                <a:latin typeface="Interstate Light"/>
              </a:rPr>
              <a:t>ESG assets will hit $50 trillion by 2025 </a:t>
            </a:r>
            <a:r>
              <a:rPr lang="en-US" b="0" i="0" dirty="0">
                <a:solidFill>
                  <a:srgbClr val="000000"/>
                </a:solidFill>
                <a:effectLst/>
                <a:latin typeface="AvenirNextPForBBG"/>
              </a:rPr>
              <a:t>from about $35 trillion now</a:t>
            </a:r>
            <a:r>
              <a:rPr lang="en-US" b="0" i="0" dirty="0">
                <a:solidFill>
                  <a:srgbClr val="032238"/>
                </a:solidFill>
                <a:effectLst/>
                <a:latin typeface="Interstate Light"/>
              </a:rPr>
              <a:t>, representing more than a third of the projected $140.5 trillion in total global assets under management, according to Bloomberg.</a:t>
            </a:r>
            <a:r>
              <a:rPr lang="en-US" dirty="0">
                <a:solidFill>
                  <a:srgbClr val="032238"/>
                </a:solidFill>
                <a:latin typeface="Interstate Light"/>
              </a:rPr>
              <a:t> </a:t>
            </a:r>
            <a:r>
              <a:rPr lang="en-US" b="0" i="0" dirty="0">
                <a:solidFill>
                  <a:srgbClr val="000000"/>
                </a:solidFill>
                <a:effectLst/>
                <a:latin typeface="AvenirNextPForBBG"/>
              </a:rPr>
              <a:t>They have grown from $30.7 trillion in 2018 and $22.8 trillion in 2016</a:t>
            </a:r>
            <a:endParaRPr lang="en-US" b="0" i="0" dirty="0">
              <a:solidFill>
                <a:srgbClr val="032238"/>
              </a:solidFill>
              <a:effectLst/>
              <a:latin typeface="Interstate Light"/>
            </a:endParaRPr>
          </a:p>
          <a:p>
            <a:pPr algn="just"/>
            <a:r>
              <a:rPr lang="en-US" b="0" i="0" dirty="0">
                <a:solidFill>
                  <a:srgbClr val="032238"/>
                </a:solidFill>
                <a:effectLst/>
                <a:latin typeface="Interstate Light"/>
              </a:rPr>
              <a:t>Global business leaders across all industries anticipate strong growth in ESG assets, and they are making investments in ESG </a:t>
            </a:r>
            <a:r>
              <a:rPr lang="en-US" b="1" i="0" dirty="0">
                <a:solidFill>
                  <a:srgbClr val="032238"/>
                </a:solidFill>
                <a:effectLst/>
                <a:latin typeface="Interstate Light"/>
              </a:rPr>
              <a:t>with the same bottom line-driven focus as their non-ESG investments</a:t>
            </a:r>
            <a:r>
              <a:rPr lang="en-US" b="0" i="0" dirty="0">
                <a:solidFill>
                  <a:srgbClr val="032238"/>
                </a:solidFill>
                <a:effectLst/>
                <a:latin typeface="Interstate Light"/>
              </a:rPr>
              <a:t>. A resounding </a:t>
            </a:r>
            <a:r>
              <a:rPr lang="en-US" b="1" i="0" dirty="0">
                <a:solidFill>
                  <a:srgbClr val="032238"/>
                </a:solidFill>
                <a:effectLst/>
                <a:latin typeface="Interstate Light"/>
              </a:rPr>
              <a:t>71% of global business leaders believe that, “Eventually, no investment decisions will be made without considering ESG</a:t>
            </a:r>
            <a:r>
              <a:rPr lang="en-US" b="0" i="0" dirty="0">
                <a:solidFill>
                  <a:srgbClr val="032238"/>
                </a:solidFill>
                <a:effectLst/>
                <a:latin typeface="Interstate Light"/>
              </a:rPr>
              <a:t>.”</a:t>
            </a:r>
            <a:endParaRPr lang="en-ID" dirty="0"/>
          </a:p>
        </p:txBody>
      </p:sp>
      <p:sp>
        <p:nvSpPr>
          <p:cNvPr id="5" name="TextBox 4">
            <a:extLst>
              <a:ext uri="{FF2B5EF4-FFF2-40B4-BE49-F238E27FC236}">
                <a16:creationId xmlns:a16="http://schemas.microsoft.com/office/drawing/2014/main" id="{3FA4AA9B-D2AD-FA7D-B245-CF056CA29BBF}"/>
              </a:ext>
            </a:extLst>
          </p:cNvPr>
          <p:cNvSpPr txBox="1"/>
          <p:nvPr/>
        </p:nvSpPr>
        <p:spPr>
          <a:xfrm>
            <a:off x="921618" y="5988734"/>
            <a:ext cx="7914373" cy="369332"/>
          </a:xfrm>
          <a:prstGeom prst="rect">
            <a:avLst/>
          </a:prstGeom>
          <a:noFill/>
        </p:spPr>
        <p:txBody>
          <a:bodyPr wrap="square">
            <a:spAutoFit/>
          </a:bodyPr>
          <a:lstStyle/>
          <a:p>
            <a:r>
              <a:rPr lang="en-ID" dirty="0"/>
              <a:t>https://sponsored.bloomberg.com/article/mubadala/the-future-of-esg-Investing</a:t>
            </a:r>
          </a:p>
        </p:txBody>
      </p:sp>
    </p:spTree>
    <p:extLst>
      <p:ext uri="{BB962C8B-B14F-4D97-AF65-F5344CB8AC3E}">
        <p14:creationId xmlns:p14="http://schemas.microsoft.com/office/powerpoint/2010/main" val="3490582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3E476-3C7C-E5E7-37A8-9C9B46D5308A}"/>
              </a:ext>
            </a:extLst>
          </p:cNvPr>
          <p:cNvSpPr>
            <a:spLocks noGrp="1"/>
          </p:cNvSpPr>
          <p:nvPr>
            <p:ph type="title"/>
          </p:nvPr>
        </p:nvSpPr>
        <p:spPr>
          <a:xfrm>
            <a:off x="838200" y="365126"/>
            <a:ext cx="10515600" cy="616652"/>
          </a:xfrm>
        </p:spPr>
        <p:txBody>
          <a:bodyPr>
            <a:normAutofit fontScale="90000"/>
          </a:bodyPr>
          <a:lstStyle/>
          <a:p>
            <a:r>
              <a:rPr lang="en-US" dirty="0"/>
              <a:t>ESG Motivation</a:t>
            </a:r>
            <a:endParaRPr lang="en-ID" dirty="0"/>
          </a:p>
        </p:txBody>
      </p:sp>
      <p:pic>
        <p:nvPicPr>
          <p:cNvPr id="5" name="Picture 4">
            <a:extLst>
              <a:ext uri="{FF2B5EF4-FFF2-40B4-BE49-F238E27FC236}">
                <a16:creationId xmlns:a16="http://schemas.microsoft.com/office/drawing/2014/main" id="{1C5EFDE7-F4CE-8899-1941-03B8D5DB1F8F}"/>
              </a:ext>
            </a:extLst>
          </p:cNvPr>
          <p:cNvPicPr>
            <a:picLocks noChangeAspect="1"/>
          </p:cNvPicPr>
          <p:nvPr/>
        </p:nvPicPr>
        <p:blipFill>
          <a:blip r:embed="rId2"/>
          <a:stretch>
            <a:fillRect/>
          </a:stretch>
        </p:blipFill>
        <p:spPr>
          <a:xfrm>
            <a:off x="2864609" y="1212783"/>
            <a:ext cx="6462781" cy="4802108"/>
          </a:xfrm>
          <a:prstGeom prst="rect">
            <a:avLst/>
          </a:prstGeom>
        </p:spPr>
      </p:pic>
      <p:sp>
        <p:nvSpPr>
          <p:cNvPr id="3" name="TextBox 2">
            <a:extLst>
              <a:ext uri="{FF2B5EF4-FFF2-40B4-BE49-F238E27FC236}">
                <a16:creationId xmlns:a16="http://schemas.microsoft.com/office/drawing/2014/main" id="{82850745-E6D1-04D3-9518-296807385485}"/>
              </a:ext>
            </a:extLst>
          </p:cNvPr>
          <p:cNvSpPr txBox="1"/>
          <p:nvPr/>
        </p:nvSpPr>
        <p:spPr>
          <a:xfrm>
            <a:off x="838200" y="6061230"/>
            <a:ext cx="7914373" cy="369332"/>
          </a:xfrm>
          <a:prstGeom prst="rect">
            <a:avLst/>
          </a:prstGeom>
          <a:noFill/>
        </p:spPr>
        <p:txBody>
          <a:bodyPr wrap="square">
            <a:spAutoFit/>
          </a:bodyPr>
          <a:lstStyle/>
          <a:p>
            <a:r>
              <a:rPr lang="en-ID" dirty="0"/>
              <a:t>https://sponsored.bloomberg.com/article/mubadala/the-future-of-esg-Investing</a:t>
            </a:r>
          </a:p>
        </p:txBody>
      </p:sp>
    </p:spTree>
    <p:extLst>
      <p:ext uri="{BB962C8B-B14F-4D97-AF65-F5344CB8AC3E}">
        <p14:creationId xmlns:p14="http://schemas.microsoft.com/office/powerpoint/2010/main" val="3583857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A14E8-3C4B-FDF2-83C1-0CA339459D5B}"/>
              </a:ext>
            </a:extLst>
          </p:cNvPr>
          <p:cNvSpPr>
            <a:spLocks noGrp="1"/>
          </p:cNvSpPr>
          <p:nvPr>
            <p:ph type="title"/>
          </p:nvPr>
        </p:nvSpPr>
        <p:spPr>
          <a:xfrm>
            <a:off x="838200" y="365125"/>
            <a:ext cx="10515600" cy="943911"/>
          </a:xfrm>
        </p:spPr>
        <p:txBody>
          <a:bodyPr>
            <a:normAutofit/>
          </a:bodyPr>
          <a:lstStyle/>
          <a:p>
            <a:r>
              <a:rPr lang="en-US" sz="2800" b="1" dirty="0"/>
              <a:t>Key factors influencing market pricing associated with the transition to low carbon economy</a:t>
            </a:r>
            <a:endParaRPr lang="en-ID" sz="2800" b="1" dirty="0"/>
          </a:p>
        </p:txBody>
      </p:sp>
      <p:pic>
        <p:nvPicPr>
          <p:cNvPr id="5" name="Picture 4">
            <a:extLst>
              <a:ext uri="{FF2B5EF4-FFF2-40B4-BE49-F238E27FC236}">
                <a16:creationId xmlns:a16="http://schemas.microsoft.com/office/drawing/2014/main" id="{F93A2251-9E70-A930-3859-84C8CD5F3108}"/>
              </a:ext>
            </a:extLst>
          </p:cNvPr>
          <p:cNvPicPr>
            <a:picLocks noChangeAspect="1"/>
          </p:cNvPicPr>
          <p:nvPr/>
        </p:nvPicPr>
        <p:blipFill>
          <a:blip r:embed="rId2"/>
          <a:stretch>
            <a:fillRect/>
          </a:stretch>
        </p:blipFill>
        <p:spPr>
          <a:xfrm>
            <a:off x="1588168" y="1309036"/>
            <a:ext cx="8724067" cy="5144602"/>
          </a:xfrm>
          <a:prstGeom prst="rect">
            <a:avLst/>
          </a:prstGeom>
        </p:spPr>
      </p:pic>
    </p:spTree>
    <p:extLst>
      <p:ext uri="{BB962C8B-B14F-4D97-AF65-F5344CB8AC3E}">
        <p14:creationId xmlns:p14="http://schemas.microsoft.com/office/powerpoint/2010/main" val="1553552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9E067-B795-BFED-E1F0-AFC79514F7C9}"/>
              </a:ext>
            </a:extLst>
          </p:cNvPr>
          <p:cNvSpPr>
            <a:spLocks noGrp="1"/>
          </p:cNvSpPr>
          <p:nvPr>
            <p:ph type="title"/>
          </p:nvPr>
        </p:nvSpPr>
        <p:spPr/>
        <p:txBody>
          <a:bodyPr/>
          <a:lstStyle/>
          <a:p>
            <a:r>
              <a:rPr lang="en-US" dirty="0"/>
              <a:t>ESG Motivation</a:t>
            </a:r>
            <a:endParaRPr lang="en-ID" dirty="0"/>
          </a:p>
        </p:txBody>
      </p:sp>
      <p:pic>
        <p:nvPicPr>
          <p:cNvPr id="5" name="Picture 4">
            <a:extLst>
              <a:ext uri="{FF2B5EF4-FFF2-40B4-BE49-F238E27FC236}">
                <a16:creationId xmlns:a16="http://schemas.microsoft.com/office/drawing/2014/main" id="{D33C52F4-06D4-7C10-DE74-943492BE5AE7}"/>
              </a:ext>
            </a:extLst>
          </p:cNvPr>
          <p:cNvPicPr>
            <a:picLocks noChangeAspect="1"/>
          </p:cNvPicPr>
          <p:nvPr/>
        </p:nvPicPr>
        <p:blipFill>
          <a:blip r:embed="rId2"/>
          <a:stretch>
            <a:fillRect/>
          </a:stretch>
        </p:blipFill>
        <p:spPr>
          <a:xfrm>
            <a:off x="1790299" y="1400435"/>
            <a:ext cx="7488454" cy="4630884"/>
          </a:xfrm>
          <a:prstGeom prst="rect">
            <a:avLst/>
          </a:prstGeom>
        </p:spPr>
      </p:pic>
      <p:sp>
        <p:nvSpPr>
          <p:cNvPr id="7" name="TextBox 6">
            <a:extLst>
              <a:ext uri="{FF2B5EF4-FFF2-40B4-BE49-F238E27FC236}">
                <a16:creationId xmlns:a16="http://schemas.microsoft.com/office/drawing/2014/main" id="{475AE47D-5816-7A85-1ECE-1949D3947463}"/>
              </a:ext>
            </a:extLst>
          </p:cNvPr>
          <p:cNvSpPr txBox="1"/>
          <p:nvPr/>
        </p:nvSpPr>
        <p:spPr>
          <a:xfrm>
            <a:off x="2683042" y="6211669"/>
            <a:ext cx="6097604" cy="307777"/>
          </a:xfrm>
          <a:prstGeom prst="rect">
            <a:avLst/>
          </a:prstGeom>
          <a:noFill/>
        </p:spPr>
        <p:txBody>
          <a:bodyPr wrap="square">
            <a:spAutoFit/>
          </a:bodyPr>
          <a:lstStyle/>
          <a:p>
            <a:r>
              <a:rPr lang="en-US" sz="1400" dirty="0"/>
              <a:t>Source: The Morningstar Sustainalytics Corporate ESG Survey Report 2022</a:t>
            </a:r>
            <a:endParaRPr lang="en-ID" sz="1400" dirty="0"/>
          </a:p>
        </p:txBody>
      </p:sp>
    </p:spTree>
    <p:extLst>
      <p:ext uri="{BB962C8B-B14F-4D97-AF65-F5344CB8AC3E}">
        <p14:creationId xmlns:p14="http://schemas.microsoft.com/office/powerpoint/2010/main" val="2501873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DCCFA-6CC9-CA04-9F1B-5D78BE259B7D}"/>
              </a:ext>
            </a:extLst>
          </p:cNvPr>
          <p:cNvSpPr>
            <a:spLocks noGrp="1"/>
          </p:cNvSpPr>
          <p:nvPr>
            <p:ph type="title"/>
          </p:nvPr>
        </p:nvSpPr>
        <p:spPr>
          <a:xfrm>
            <a:off x="838200" y="365126"/>
            <a:ext cx="10515600" cy="558900"/>
          </a:xfrm>
        </p:spPr>
        <p:txBody>
          <a:bodyPr>
            <a:normAutofit fontScale="90000"/>
          </a:bodyPr>
          <a:lstStyle/>
          <a:p>
            <a:r>
              <a:rPr lang="en-US" dirty="0"/>
              <a:t>Motivation and Barriers</a:t>
            </a:r>
            <a:endParaRPr lang="en-ID" dirty="0"/>
          </a:p>
        </p:txBody>
      </p:sp>
      <p:pic>
        <p:nvPicPr>
          <p:cNvPr id="5" name="Picture 4">
            <a:extLst>
              <a:ext uri="{FF2B5EF4-FFF2-40B4-BE49-F238E27FC236}">
                <a16:creationId xmlns:a16="http://schemas.microsoft.com/office/drawing/2014/main" id="{350968A9-1AC8-9942-3CF2-E254F1AA79B9}"/>
              </a:ext>
            </a:extLst>
          </p:cNvPr>
          <p:cNvPicPr>
            <a:picLocks noChangeAspect="1"/>
          </p:cNvPicPr>
          <p:nvPr/>
        </p:nvPicPr>
        <p:blipFill>
          <a:blip r:embed="rId2"/>
          <a:stretch>
            <a:fillRect/>
          </a:stretch>
        </p:blipFill>
        <p:spPr>
          <a:xfrm>
            <a:off x="1049154" y="1840563"/>
            <a:ext cx="8973162" cy="3958928"/>
          </a:xfrm>
          <a:prstGeom prst="rect">
            <a:avLst/>
          </a:prstGeom>
        </p:spPr>
      </p:pic>
      <p:sp>
        <p:nvSpPr>
          <p:cNvPr id="3" name="TextBox 2">
            <a:extLst>
              <a:ext uri="{FF2B5EF4-FFF2-40B4-BE49-F238E27FC236}">
                <a16:creationId xmlns:a16="http://schemas.microsoft.com/office/drawing/2014/main" id="{2CF1F44E-B139-04B7-1A41-0D386DB48759}"/>
              </a:ext>
            </a:extLst>
          </p:cNvPr>
          <p:cNvSpPr txBox="1"/>
          <p:nvPr/>
        </p:nvSpPr>
        <p:spPr>
          <a:xfrm>
            <a:off x="921618" y="5988734"/>
            <a:ext cx="7914373" cy="369332"/>
          </a:xfrm>
          <a:prstGeom prst="rect">
            <a:avLst/>
          </a:prstGeom>
          <a:noFill/>
        </p:spPr>
        <p:txBody>
          <a:bodyPr wrap="square">
            <a:spAutoFit/>
          </a:bodyPr>
          <a:lstStyle/>
          <a:p>
            <a:r>
              <a:rPr lang="en-ID" dirty="0"/>
              <a:t>https://sponsored.bloomberg.com/article/mubadala/the-future-of-esg-Investing</a:t>
            </a:r>
          </a:p>
        </p:txBody>
      </p:sp>
      <p:sp>
        <p:nvSpPr>
          <p:cNvPr id="6" name="TextBox 5">
            <a:extLst>
              <a:ext uri="{FF2B5EF4-FFF2-40B4-BE49-F238E27FC236}">
                <a16:creationId xmlns:a16="http://schemas.microsoft.com/office/drawing/2014/main" id="{4FA84CD2-B14B-7FDC-D97D-B0CBBF473F46}"/>
              </a:ext>
            </a:extLst>
          </p:cNvPr>
          <p:cNvSpPr txBox="1"/>
          <p:nvPr/>
        </p:nvSpPr>
        <p:spPr>
          <a:xfrm>
            <a:off x="921617" y="1058509"/>
            <a:ext cx="9646921" cy="646331"/>
          </a:xfrm>
          <a:prstGeom prst="rect">
            <a:avLst/>
          </a:prstGeom>
          <a:noFill/>
        </p:spPr>
        <p:txBody>
          <a:bodyPr wrap="square">
            <a:spAutoFit/>
          </a:bodyPr>
          <a:lstStyle/>
          <a:p>
            <a:r>
              <a:rPr lang="en-US" b="0" i="0" dirty="0">
                <a:solidFill>
                  <a:srgbClr val="032238"/>
                </a:solidFill>
                <a:effectLst/>
                <a:latin typeface="Interstate Light"/>
              </a:rPr>
              <a:t>While the study finds great enthusiasm for ESG investments, the lack of defined standards to assess performance is a barrier to investment in this sector. </a:t>
            </a:r>
            <a:endParaRPr lang="en-ID" dirty="0"/>
          </a:p>
        </p:txBody>
      </p:sp>
    </p:spTree>
    <p:extLst>
      <p:ext uri="{BB962C8B-B14F-4D97-AF65-F5344CB8AC3E}">
        <p14:creationId xmlns:p14="http://schemas.microsoft.com/office/powerpoint/2010/main" val="1432766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D7438-B2ED-308D-3E95-3214445C56BA}"/>
              </a:ext>
            </a:extLst>
          </p:cNvPr>
          <p:cNvSpPr>
            <a:spLocks noGrp="1"/>
          </p:cNvSpPr>
          <p:nvPr>
            <p:ph type="title"/>
          </p:nvPr>
        </p:nvSpPr>
        <p:spPr>
          <a:xfrm>
            <a:off x="838200" y="365126"/>
            <a:ext cx="10515600" cy="849620"/>
          </a:xfrm>
        </p:spPr>
        <p:txBody>
          <a:bodyPr/>
          <a:lstStyle/>
          <a:p>
            <a:r>
              <a:rPr lang="en-US" dirty="0"/>
              <a:t>Industry leading the world in ESG</a:t>
            </a:r>
            <a:endParaRPr lang="en-ID" dirty="0"/>
          </a:p>
        </p:txBody>
      </p:sp>
      <p:pic>
        <p:nvPicPr>
          <p:cNvPr id="5" name="Picture 4">
            <a:extLst>
              <a:ext uri="{FF2B5EF4-FFF2-40B4-BE49-F238E27FC236}">
                <a16:creationId xmlns:a16="http://schemas.microsoft.com/office/drawing/2014/main" id="{EBBC045A-648E-2642-40D4-0DB9FD0F25CA}"/>
              </a:ext>
            </a:extLst>
          </p:cNvPr>
          <p:cNvPicPr>
            <a:picLocks noChangeAspect="1"/>
          </p:cNvPicPr>
          <p:nvPr/>
        </p:nvPicPr>
        <p:blipFill>
          <a:blip r:embed="rId2"/>
          <a:stretch>
            <a:fillRect/>
          </a:stretch>
        </p:blipFill>
        <p:spPr>
          <a:xfrm>
            <a:off x="6883747" y="1214746"/>
            <a:ext cx="4470053" cy="1611684"/>
          </a:xfrm>
          <a:prstGeom prst="rect">
            <a:avLst/>
          </a:prstGeom>
        </p:spPr>
      </p:pic>
      <p:pic>
        <p:nvPicPr>
          <p:cNvPr id="4" name="Picture 3">
            <a:extLst>
              <a:ext uri="{FF2B5EF4-FFF2-40B4-BE49-F238E27FC236}">
                <a16:creationId xmlns:a16="http://schemas.microsoft.com/office/drawing/2014/main" id="{69BCDB2D-4847-4249-CC63-D17C5940F5E5}"/>
              </a:ext>
            </a:extLst>
          </p:cNvPr>
          <p:cNvPicPr>
            <a:picLocks noChangeAspect="1"/>
          </p:cNvPicPr>
          <p:nvPr/>
        </p:nvPicPr>
        <p:blipFill>
          <a:blip r:embed="rId3"/>
          <a:stretch>
            <a:fillRect/>
          </a:stretch>
        </p:blipFill>
        <p:spPr>
          <a:xfrm>
            <a:off x="685881" y="1214746"/>
            <a:ext cx="5874052" cy="3924502"/>
          </a:xfrm>
          <a:prstGeom prst="rect">
            <a:avLst/>
          </a:prstGeom>
        </p:spPr>
      </p:pic>
      <p:sp>
        <p:nvSpPr>
          <p:cNvPr id="9" name="TextBox 8">
            <a:extLst>
              <a:ext uri="{FF2B5EF4-FFF2-40B4-BE49-F238E27FC236}">
                <a16:creationId xmlns:a16="http://schemas.microsoft.com/office/drawing/2014/main" id="{4ADCFA22-4E4B-385A-8FF7-A48C89445159}"/>
              </a:ext>
            </a:extLst>
          </p:cNvPr>
          <p:cNvSpPr txBox="1"/>
          <p:nvPr/>
        </p:nvSpPr>
        <p:spPr>
          <a:xfrm>
            <a:off x="6883747" y="4587382"/>
            <a:ext cx="4689909" cy="1754326"/>
          </a:xfrm>
          <a:prstGeom prst="rect">
            <a:avLst/>
          </a:prstGeom>
          <a:noFill/>
        </p:spPr>
        <p:txBody>
          <a:bodyPr wrap="square">
            <a:spAutoFit/>
          </a:bodyPr>
          <a:lstStyle/>
          <a:p>
            <a:pPr algn="just"/>
            <a:r>
              <a:rPr lang="en-US" b="0" i="0" dirty="0" err="1">
                <a:solidFill>
                  <a:srgbClr val="032238"/>
                </a:solidFill>
                <a:effectLst/>
                <a:latin typeface="Interstate Light"/>
              </a:rPr>
              <a:t>BloombergNEF</a:t>
            </a:r>
            <a:r>
              <a:rPr lang="en-US" b="0" i="0" dirty="0">
                <a:solidFill>
                  <a:srgbClr val="032238"/>
                </a:solidFill>
                <a:effectLst/>
                <a:latin typeface="Interstate Light"/>
              </a:rPr>
              <a:t> estimates that $2.1 trillion of investment is needed in the energy transition from 2022-25, nearly three times last year’s level. In addition to renewable energy projects, this figure includes electrified heat, energy storage and nuclear power.</a:t>
            </a:r>
            <a:endParaRPr lang="en-ID" dirty="0"/>
          </a:p>
        </p:txBody>
      </p:sp>
      <p:sp>
        <p:nvSpPr>
          <p:cNvPr id="3" name="TextBox 2">
            <a:extLst>
              <a:ext uri="{FF2B5EF4-FFF2-40B4-BE49-F238E27FC236}">
                <a16:creationId xmlns:a16="http://schemas.microsoft.com/office/drawing/2014/main" id="{C07E2EEE-493C-BAD8-E4C0-62D665671096}"/>
              </a:ext>
            </a:extLst>
          </p:cNvPr>
          <p:cNvSpPr txBox="1"/>
          <p:nvPr/>
        </p:nvSpPr>
        <p:spPr>
          <a:xfrm>
            <a:off x="685881" y="6461505"/>
            <a:ext cx="7914373" cy="369332"/>
          </a:xfrm>
          <a:prstGeom prst="rect">
            <a:avLst/>
          </a:prstGeom>
          <a:noFill/>
        </p:spPr>
        <p:txBody>
          <a:bodyPr wrap="square">
            <a:spAutoFit/>
          </a:bodyPr>
          <a:lstStyle/>
          <a:p>
            <a:r>
              <a:rPr lang="en-ID" dirty="0"/>
              <a:t>https://sponsored.bloomberg.com/article/mubadala/the-future-of-esg-Investing</a:t>
            </a:r>
          </a:p>
        </p:txBody>
      </p:sp>
      <p:sp>
        <p:nvSpPr>
          <p:cNvPr id="8" name="TextBox 7">
            <a:extLst>
              <a:ext uri="{FF2B5EF4-FFF2-40B4-BE49-F238E27FC236}">
                <a16:creationId xmlns:a16="http://schemas.microsoft.com/office/drawing/2014/main" id="{4F6A7B57-6F3F-5DCD-4DA0-8FEB0BE828BB}"/>
              </a:ext>
            </a:extLst>
          </p:cNvPr>
          <p:cNvSpPr txBox="1"/>
          <p:nvPr/>
        </p:nvSpPr>
        <p:spPr>
          <a:xfrm>
            <a:off x="6883747" y="2822809"/>
            <a:ext cx="4470053" cy="1754326"/>
          </a:xfrm>
          <a:prstGeom prst="rect">
            <a:avLst/>
          </a:prstGeom>
          <a:noFill/>
        </p:spPr>
        <p:txBody>
          <a:bodyPr wrap="square">
            <a:spAutoFit/>
          </a:bodyPr>
          <a:lstStyle/>
          <a:p>
            <a:pPr algn="just"/>
            <a:r>
              <a:rPr lang="en-US" b="0" i="0" dirty="0">
                <a:solidFill>
                  <a:srgbClr val="032238"/>
                </a:solidFill>
                <a:effectLst/>
                <a:latin typeface="Interstate Light"/>
              </a:rPr>
              <a:t>When we break down ESG and evaluate which element contributes most to shareholder value, Environmental carries the bulk of the weight today, and Renewables and Clean Energy receives the highest portfolio allocations</a:t>
            </a:r>
            <a:endParaRPr lang="en-ID" dirty="0"/>
          </a:p>
        </p:txBody>
      </p:sp>
    </p:spTree>
    <p:extLst>
      <p:ext uri="{BB962C8B-B14F-4D97-AF65-F5344CB8AC3E}">
        <p14:creationId xmlns:p14="http://schemas.microsoft.com/office/powerpoint/2010/main" val="1754180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01E22-7532-5314-5D22-A9962AFB082C}"/>
              </a:ext>
            </a:extLst>
          </p:cNvPr>
          <p:cNvSpPr>
            <a:spLocks noGrp="1"/>
          </p:cNvSpPr>
          <p:nvPr>
            <p:ph type="title"/>
          </p:nvPr>
        </p:nvSpPr>
        <p:spPr>
          <a:xfrm>
            <a:off x="838200" y="365126"/>
            <a:ext cx="10515600" cy="905410"/>
          </a:xfrm>
        </p:spPr>
        <p:txBody>
          <a:bodyPr/>
          <a:lstStyle/>
          <a:p>
            <a:r>
              <a:rPr lang="en-ID" dirty="0" err="1"/>
              <a:t>Definisi</a:t>
            </a:r>
            <a:r>
              <a:rPr lang="en-ID" dirty="0"/>
              <a:t> dan </a:t>
            </a:r>
            <a:r>
              <a:rPr lang="en-ID" dirty="0" err="1"/>
              <a:t>Tujuan</a:t>
            </a:r>
            <a:r>
              <a:rPr lang="en-ID" dirty="0"/>
              <a:t> </a:t>
            </a:r>
            <a:r>
              <a:rPr lang="en-ID" dirty="0" err="1"/>
              <a:t>Keuangan</a:t>
            </a:r>
            <a:r>
              <a:rPr lang="en-ID" dirty="0"/>
              <a:t> </a:t>
            </a:r>
            <a:r>
              <a:rPr lang="en-ID" dirty="0" err="1"/>
              <a:t>berkelanjutan</a:t>
            </a:r>
            <a:endParaRPr lang="en-ID" dirty="0"/>
          </a:p>
        </p:txBody>
      </p:sp>
      <p:sp>
        <p:nvSpPr>
          <p:cNvPr id="3" name="Content Placeholder 2">
            <a:extLst>
              <a:ext uri="{FF2B5EF4-FFF2-40B4-BE49-F238E27FC236}">
                <a16:creationId xmlns:a16="http://schemas.microsoft.com/office/drawing/2014/main" id="{9F1ACD98-8109-ED73-A35E-B83F957FBD58}"/>
              </a:ext>
            </a:extLst>
          </p:cNvPr>
          <p:cNvSpPr>
            <a:spLocks noGrp="1"/>
          </p:cNvSpPr>
          <p:nvPr>
            <p:ph idx="1"/>
          </p:nvPr>
        </p:nvSpPr>
        <p:spPr>
          <a:xfrm>
            <a:off x="838200" y="1565743"/>
            <a:ext cx="10515600" cy="4351338"/>
          </a:xfrm>
        </p:spPr>
        <p:txBody>
          <a:bodyPr>
            <a:normAutofit fontScale="92500" lnSpcReduction="10000"/>
          </a:bodyPr>
          <a:lstStyle/>
          <a:p>
            <a:pPr algn="just"/>
            <a:r>
              <a:rPr lang="en-ID" dirty="0" err="1"/>
              <a:t>Keuangan</a:t>
            </a:r>
            <a:r>
              <a:rPr lang="en-ID" dirty="0"/>
              <a:t> </a:t>
            </a:r>
            <a:r>
              <a:rPr lang="en-ID" dirty="0" err="1"/>
              <a:t>Berkelanjutan</a:t>
            </a:r>
            <a:r>
              <a:rPr lang="en-ID" dirty="0"/>
              <a:t> </a:t>
            </a:r>
            <a:r>
              <a:rPr lang="en-ID" dirty="0" err="1"/>
              <a:t>adalah</a:t>
            </a:r>
            <a:r>
              <a:rPr lang="en-ID" dirty="0"/>
              <a:t> </a:t>
            </a:r>
            <a:r>
              <a:rPr lang="en-ID" dirty="0" err="1"/>
              <a:t>dukungan</a:t>
            </a:r>
            <a:r>
              <a:rPr lang="en-ID" dirty="0"/>
              <a:t> </a:t>
            </a:r>
            <a:r>
              <a:rPr lang="en-ID" dirty="0" err="1"/>
              <a:t>menyeluruh</a:t>
            </a:r>
            <a:r>
              <a:rPr lang="en-ID" dirty="0"/>
              <a:t> </a:t>
            </a:r>
            <a:r>
              <a:rPr lang="en-ID" dirty="0" err="1"/>
              <a:t>dari</a:t>
            </a:r>
            <a:r>
              <a:rPr lang="en-ID" dirty="0"/>
              <a:t> </a:t>
            </a:r>
            <a:r>
              <a:rPr lang="en-ID" dirty="0" err="1"/>
              <a:t>sektor</a:t>
            </a:r>
            <a:r>
              <a:rPr lang="en-ID" dirty="0"/>
              <a:t> </a:t>
            </a:r>
            <a:r>
              <a:rPr lang="en-ID" dirty="0" err="1"/>
              <a:t>jasa</a:t>
            </a:r>
            <a:r>
              <a:rPr lang="en-ID" dirty="0"/>
              <a:t> </a:t>
            </a:r>
            <a:r>
              <a:rPr lang="en-ID" dirty="0" err="1"/>
              <a:t>keuangan</a:t>
            </a:r>
            <a:r>
              <a:rPr lang="en-ID" dirty="0"/>
              <a:t> </a:t>
            </a:r>
            <a:r>
              <a:rPr lang="en-ID" dirty="0" err="1"/>
              <a:t>untuk</a:t>
            </a:r>
            <a:r>
              <a:rPr lang="en-ID" dirty="0"/>
              <a:t> </a:t>
            </a:r>
            <a:r>
              <a:rPr lang="en-ID" dirty="0" err="1"/>
              <a:t>menciptakan</a:t>
            </a:r>
            <a:r>
              <a:rPr lang="en-ID" dirty="0"/>
              <a:t> </a:t>
            </a:r>
            <a:r>
              <a:rPr lang="en-ID" dirty="0" err="1"/>
              <a:t>pertumbuhan</a:t>
            </a:r>
            <a:r>
              <a:rPr lang="en-ID" dirty="0"/>
              <a:t> </a:t>
            </a:r>
            <a:r>
              <a:rPr lang="en-ID" dirty="0" err="1"/>
              <a:t>ekonomi</a:t>
            </a:r>
            <a:r>
              <a:rPr lang="en-ID" dirty="0"/>
              <a:t> </a:t>
            </a:r>
            <a:r>
              <a:rPr lang="en-ID" dirty="0" err="1"/>
              <a:t>berkelanjutan</a:t>
            </a:r>
            <a:r>
              <a:rPr lang="en-ID" dirty="0"/>
              <a:t> </a:t>
            </a:r>
            <a:r>
              <a:rPr lang="en-ID" dirty="0" err="1"/>
              <a:t>dengan</a:t>
            </a:r>
            <a:r>
              <a:rPr lang="en-ID" dirty="0"/>
              <a:t> </a:t>
            </a:r>
            <a:r>
              <a:rPr lang="en-ID" dirty="0" err="1"/>
              <a:t>menyelaraskan</a:t>
            </a:r>
            <a:r>
              <a:rPr lang="en-ID" dirty="0"/>
              <a:t> </a:t>
            </a:r>
            <a:r>
              <a:rPr lang="en-ID" dirty="0" err="1"/>
              <a:t>kepentingan</a:t>
            </a:r>
            <a:r>
              <a:rPr lang="en-ID" dirty="0"/>
              <a:t> </a:t>
            </a:r>
            <a:r>
              <a:rPr lang="en-ID" dirty="0" err="1"/>
              <a:t>ekonomi</a:t>
            </a:r>
            <a:r>
              <a:rPr lang="en-ID" dirty="0"/>
              <a:t>, </a:t>
            </a:r>
            <a:r>
              <a:rPr lang="en-ID" dirty="0" err="1"/>
              <a:t>sosial</a:t>
            </a:r>
            <a:r>
              <a:rPr lang="en-ID" dirty="0"/>
              <a:t>, dan </a:t>
            </a:r>
            <a:r>
              <a:rPr lang="en-ID" dirty="0" err="1"/>
              <a:t>lingkungan</a:t>
            </a:r>
            <a:r>
              <a:rPr lang="en-ID" dirty="0"/>
              <a:t> </a:t>
            </a:r>
            <a:r>
              <a:rPr lang="en-ID" dirty="0" err="1"/>
              <a:t>hidup</a:t>
            </a:r>
            <a:r>
              <a:rPr lang="en-ID" dirty="0"/>
              <a:t>. </a:t>
            </a:r>
            <a:r>
              <a:rPr lang="en-ID" dirty="0" err="1"/>
              <a:t>Produk</a:t>
            </a:r>
            <a:r>
              <a:rPr lang="en-ID" dirty="0"/>
              <a:t> dan/</a:t>
            </a:r>
            <a:r>
              <a:rPr lang="en-ID" dirty="0" err="1"/>
              <a:t>atau</a:t>
            </a:r>
            <a:r>
              <a:rPr lang="en-ID" dirty="0"/>
              <a:t> Jasa </a:t>
            </a:r>
            <a:r>
              <a:rPr lang="en-ID" dirty="0" err="1"/>
              <a:t>Keuangan</a:t>
            </a:r>
            <a:r>
              <a:rPr lang="en-ID" dirty="0"/>
              <a:t> </a:t>
            </a:r>
            <a:r>
              <a:rPr lang="en-ID" dirty="0" err="1"/>
              <a:t>Berkelanjutan</a:t>
            </a:r>
            <a:r>
              <a:rPr lang="en-ID" dirty="0"/>
              <a:t> </a:t>
            </a:r>
            <a:r>
              <a:rPr lang="en-ID" dirty="0" err="1"/>
              <a:t>adalah</a:t>
            </a:r>
            <a:r>
              <a:rPr lang="en-ID" dirty="0"/>
              <a:t> </a:t>
            </a:r>
            <a:r>
              <a:rPr lang="en-ID" dirty="0" err="1"/>
              <a:t>produk</a:t>
            </a:r>
            <a:r>
              <a:rPr lang="en-ID" dirty="0"/>
              <a:t> dan/</a:t>
            </a:r>
            <a:r>
              <a:rPr lang="en-ID" dirty="0" err="1"/>
              <a:t>atau</a:t>
            </a:r>
            <a:r>
              <a:rPr lang="en-ID" dirty="0"/>
              <a:t> </a:t>
            </a:r>
            <a:r>
              <a:rPr lang="en-ID" dirty="0" err="1"/>
              <a:t>jasa</a:t>
            </a:r>
            <a:r>
              <a:rPr lang="en-ID" dirty="0"/>
              <a:t> </a:t>
            </a:r>
            <a:r>
              <a:rPr lang="en-ID" dirty="0" err="1"/>
              <a:t>keuangan</a:t>
            </a:r>
            <a:r>
              <a:rPr lang="en-ID" dirty="0"/>
              <a:t> yang </a:t>
            </a:r>
            <a:r>
              <a:rPr lang="en-ID" dirty="0" err="1"/>
              <a:t>mengintegrasikan</a:t>
            </a:r>
            <a:r>
              <a:rPr lang="en-ID" dirty="0"/>
              <a:t> </a:t>
            </a:r>
            <a:r>
              <a:rPr lang="en-ID" dirty="0" err="1"/>
              <a:t>aspek</a:t>
            </a:r>
            <a:r>
              <a:rPr lang="en-ID" dirty="0"/>
              <a:t> </a:t>
            </a:r>
            <a:r>
              <a:rPr lang="en-ID" dirty="0" err="1"/>
              <a:t>ekonomi</a:t>
            </a:r>
            <a:r>
              <a:rPr lang="en-ID" dirty="0"/>
              <a:t>, </a:t>
            </a:r>
            <a:r>
              <a:rPr lang="en-ID" dirty="0" err="1"/>
              <a:t>sosial</a:t>
            </a:r>
            <a:r>
              <a:rPr lang="en-ID" dirty="0"/>
              <a:t>, dan </a:t>
            </a:r>
            <a:r>
              <a:rPr lang="en-ID" dirty="0" err="1"/>
              <a:t>lingkungan</a:t>
            </a:r>
            <a:r>
              <a:rPr lang="en-ID" dirty="0"/>
              <a:t> </a:t>
            </a:r>
            <a:r>
              <a:rPr lang="en-ID" dirty="0" err="1"/>
              <a:t>hidup</a:t>
            </a:r>
            <a:r>
              <a:rPr lang="en-ID" dirty="0"/>
              <a:t>, </a:t>
            </a:r>
            <a:r>
              <a:rPr lang="en-ID" dirty="0" err="1"/>
              <a:t>serta</a:t>
            </a:r>
            <a:r>
              <a:rPr lang="en-ID" dirty="0"/>
              <a:t> tata </a:t>
            </a:r>
            <a:r>
              <a:rPr lang="en-ID" dirty="0" err="1"/>
              <a:t>kelola</a:t>
            </a:r>
            <a:r>
              <a:rPr lang="en-ID" dirty="0"/>
              <a:t> </a:t>
            </a:r>
            <a:r>
              <a:rPr lang="en-ID" dirty="0" err="1"/>
              <a:t>dalam</a:t>
            </a:r>
            <a:r>
              <a:rPr lang="en-ID" dirty="0"/>
              <a:t> </a:t>
            </a:r>
            <a:r>
              <a:rPr lang="en-ID" dirty="0" err="1"/>
              <a:t>fitur-fiturnya</a:t>
            </a:r>
            <a:r>
              <a:rPr lang="en-ID" dirty="0"/>
              <a:t> (ESG). </a:t>
            </a:r>
            <a:r>
              <a:rPr lang="en-ID" sz="1600" dirty="0"/>
              <a:t>(POJK No. 51/POJK.03/2017 </a:t>
            </a:r>
            <a:r>
              <a:rPr lang="en-ID" sz="1600" dirty="0" err="1"/>
              <a:t>tentang</a:t>
            </a:r>
            <a:r>
              <a:rPr lang="en-ID" sz="1600" dirty="0"/>
              <a:t> </a:t>
            </a:r>
            <a:r>
              <a:rPr lang="en-ID" sz="1600" dirty="0" err="1"/>
              <a:t>Penerapan</a:t>
            </a:r>
            <a:r>
              <a:rPr lang="en-ID" sz="1600" dirty="0"/>
              <a:t> </a:t>
            </a:r>
            <a:r>
              <a:rPr lang="en-ID" sz="1600" dirty="0" err="1"/>
              <a:t>Keuangan</a:t>
            </a:r>
            <a:r>
              <a:rPr lang="en-ID" sz="1600" dirty="0"/>
              <a:t> </a:t>
            </a:r>
            <a:r>
              <a:rPr lang="en-ID" sz="1600" dirty="0" err="1"/>
              <a:t>Berkelanjutan</a:t>
            </a:r>
            <a:r>
              <a:rPr lang="en-ID" sz="1600" dirty="0"/>
              <a:t> </a:t>
            </a:r>
            <a:r>
              <a:rPr lang="en-ID" sz="1600" dirty="0" err="1"/>
              <a:t>bagi</a:t>
            </a:r>
            <a:r>
              <a:rPr lang="en-ID" sz="1600" dirty="0"/>
              <a:t> Lembaga Jasa </a:t>
            </a:r>
            <a:r>
              <a:rPr lang="en-ID" sz="1600" dirty="0" err="1"/>
              <a:t>Keuangan</a:t>
            </a:r>
            <a:r>
              <a:rPr lang="en-ID" sz="1600" dirty="0"/>
              <a:t>, </a:t>
            </a:r>
            <a:r>
              <a:rPr lang="en-ID" sz="1600" dirty="0" err="1"/>
              <a:t>Emiten</a:t>
            </a:r>
            <a:r>
              <a:rPr lang="en-ID" sz="1600" dirty="0"/>
              <a:t>, dan Perusahaan Publik) </a:t>
            </a:r>
          </a:p>
          <a:p>
            <a:pPr algn="just"/>
            <a:r>
              <a:rPr lang="en-ID" dirty="0" err="1"/>
              <a:t>Keuangan</a:t>
            </a:r>
            <a:r>
              <a:rPr lang="en-ID" dirty="0"/>
              <a:t> </a:t>
            </a:r>
            <a:r>
              <a:rPr lang="en-ID" dirty="0" err="1"/>
              <a:t>Berkelanjutan</a:t>
            </a:r>
            <a:r>
              <a:rPr lang="en-ID" dirty="0"/>
              <a:t> </a:t>
            </a:r>
            <a:r>
              <a:rPr lang="en-ID" dirty="0" err="1"/>
              <a:t>adalah</a:t>
            </a:r>
            <a:r>
              <a:rPr lang="en-ID" dirty="0"/>
              <a:t> </a:t>
            </a:r>
            <a:r>
              <a:rPr lang="en-ID" dirty="0" err="1"/>
              <a:t>sebuah</a:t>
            </a:r>
            <a:r>
              <a:rPr lang="en-ID" dirty="0"/>
              <a:t> </a:t>
            </a:r>
            <a:r>
              <a:rPr lang="en-ID" dirty="0" err="1"/>
              <a:t>ekosistem</a:t>
            </a:r>
            <a:r>
              <a:rPr lang="en-ID" dirty="0"/>
              <a:t> </a:t>
            </a:r>
            <a:r>
              <a:rPr lang="en-ID" dirty="0" err="1"/>
              <a:t>dengan</a:t>
            </a:r>
            <a:r>
              <a:rPr lang="en-ID" dirty="0"/>
              <a:t> </a:t>
            </a:r>
            <a:r>
              <a:rPr lang="en-ID" dirty="0" err="1"/>
              <a:t>dukungan</a:t>
            </a:r>
            <a:r>
              <a:rPr lang="en-ID" dirty="0"/>
              <a:t> </a:t>
            </a:r>
            <a:r>
              <a:rPr lang="en-ID" dirty="0" err="1"/>
              <a:t>menyeluruh</a:t>
            </a:r>
            <a:r>
              <a:rPr lang="en-ID" dirty="0"/>
              <a:t> </a:t>
            </a:r>
            <a:r>
              <a:rPr lang="en-ID" dirty="0" err="1"/>
              <a:t>berupa</a:t>
            </a:r>
            <a:r>
              <a:rPr lang="en-ID" dirty="0"/>
              <a:t> </a:t>
            </a:r>
            <a:r>
              <a:rPr lang="en-ID" dirty="0" err="1"/>
              <a:t>kebijakan</a:t>
            </a:r>
            <a:r>
              <a:rPr lang="en-ID" dirty="0"/>
              <a:t>, </a:t>
            </a:r>
            <a:r>
              <a:rPr lang="en-ID" dirty="0" err="1"/>
              <a:t>regulasi</a:t>
            </a:r>
            <a:r>
              <a:rPr lang="en-ID" dirty="0"/>
              <a:t>, </a:t>
            </a:r>
            <a:r>
              <a:rPr lang="en-ID" dirty="0" err="1"/>
              <a:t>norma</a:t>
            </a:r>
            <a:r>
              <a:rPr lang="en-ID" dirty="0"/>
              <a:t>, </a:t>
            </a:r>
            <a:r>
              <a:rPr lang="en-ID" dirty="0" err="1"/>
              <a:t>standar</a:t>
            </a:r>
            <a:r>
              <a:rPr lang="en-ID" dirty="0"/>
              <a:t>, </a:t>
            </a:r>
            <a:r>
              <a:rPr lang="en-ID" dirty="0" err="1"/>
              <a:t>produk</a:t>
            </a:r>
            <a:r>
              <a:rPr lang="en-ID" dirty="0"/>
              <a:t> </a:t>
            </a:r>
            <a:r>
              <a:rPr lang="en-ID" dirty="0" err="1"/>
              <a:t>transaksi</a:t>
            </a:r>
            <a:r>
              <a:rPr lang="en-ID" dirty="0"/>
              <a:t>, dan </a:t>
            </a:r>
            <a:r>
              <a:rPr lang="en-ID" dirty="0" err="1"/>
              <a:t>jasa</a:t>
            </a:r>
            <a:r>
              <a:rPr lang="en-ID" dirty="0"/>
              <a:t> </a:t>
            </a:r>
            <a:r>
              <a:rPr lang="en-ID" dirty="0" err="1"/>
              <a:t>keuangan</a:t>
            </a:r>
            <a:r>
              <a:rPr lang="en-ID" dirty="0"/>
              <a:t> yang </a:t>
            </a:r>
            <a:r>
              <a:rPr lang="en-ID" dirty="0" err="1"/>
              <a:t>menyelaraskan</a:t>
            </a:r>
            <a:r>
              <a:rPr lang="en-ID" dirty="0"/>
              <a:t> </a:t>
            </a:r>
            <a:r>
              <a:rPr lang="en-ID" dirty="0" err="1"/>
              <a:t>kepentingan</a:t>
            </a:r>
            <a:r>
              <a:rPr lang="en-ID" dirty="0"/>
              <a:t> </a:t>
            </a:r>
            <a:r>
              <a:rPr lang="en-ID" dirty="0" err="1"/>
              <a:t>ekonomi</a:t>
            </a:r>
            <a:r>
              <a:rPr lang="en-ID" dirty="0"/>
              <a:t>, </a:t>
            </a:r>
            <a:r>
              <a:rPr lang="en-ID" dirty="0" err="1"/>
              <a:t>lingkungan</a:t>
            </a:r>
            <a:r>
              <a:rPr lang="en-ID" dirty="0"/>
              <a:t> </a:t>
            </a:r>
            <a:r>
              <a:rPr lang="en-ID" dirty="0" err="1"/>
              <a:t>hidup</a:t>
            </a:r>
            <a:r>
              <a:rPr lang="en-ID" dirty="0"/>
              <a:t>, dan </a:t>
            </a:r>
            <a:r>
              <a:rPr lang="en-ID" dirty="0" err="1"/>
              <a:t>sosial</a:t>
            </a:r>
            <a:r>
              <a:rPr lang="en-ID" dirty="0"/>
              <a:t> </a:t>
            </a:r>
            <a:r>
              <a:rPr lang="en-ID" dirty="0" err="1"/>
              <a:t>dalam</a:t>
            </a:r>
            <a:r>
              <a:rPr lang="en-ID" dirty="0"/>
              <a:t> </a:t>
            </a:r>
            <a:r>
              <a:rPr lang="en-ID" dirty="0" err="1"/>
              <a:t>pembiayaan</a:t>
            </a:r>
            <a:r>
              <a:rPr lang="en-ID" dirty="0"/>
              <a:t> </a:t>
            </a:r>
            <a:r>
              <a:rPr lang="en-ID" dirty="0" err="1"/>
              <a:t>kegiatan</a:t>
            </a:r>
            <a:r>
              <a:rPr lang="en-ID" dirty="0"/>
              <a:t> </a:t>
            </a:r>
            <a:r>
              <a:rPr lang="en-ID" dirty="0" err="1"/>
              <a:t>berkelanjutan</a:t>
            </a:r>
            <a:r>
              <a:rPr lang="en-ID" dirty="0"/>
              <a:t> dan </a:t>
            </a:r>
            <a:r>
              <a:rPr lang="en-ID" dirty="0" err="1"/>
              <a:t>pembiayaan</a:t>
            </a:r>
            <a:r>
              <a:rPr lang="en-ID" dirty="0"/>
              <a:t> </a:t>
            </a:r>
            <a:r>
              <a:rPr lang="en-ID" dirty="0" err="1"/>
              <a:t>transisi</a:t>
            </a:r>
            <a:r>
              <a:rPr lang="en-ID" dirty="0"/>
              <a:t> </a:t>
            </a:r>
            <a:r>
              <a:rPr lang="en-ID" dirty="0" err="1"/>
              <a:t>menuju</a:t>
            </a:r>
            <a:r>
              <a:rPr lang="en-ID" dirty="0"/>
              <a:t> </a:t>
            </a:r>
            <a:r>
              <a:rPr lang="en-ID" dirty="0" err="1"/>
              <a:t>pertumbuhan</a:t>
            </a:r>
            <a:r>
              <a:rPr lang="en-ID" dirty="0"/>
              <a:t> </a:t>
            </a:r>
            <a:r>
              <a:rPr lang="en-ID" dirty="0" err="1"/>
              <a:t>ekonomi</a:t>
            </a:r>
            <a:r>
              <a:rPr lang="en-ID" dirty="0"/>
              <a:t> yang </a:t>
            </a:r>
            <a:r>
              <a:rPr lang="en-ID" dirty="0" err="1"/>
              <a:t>berkelanjutan</a:t>
            </a:r>
            <a:r>
              <a:rPr lang="en-ID" dirty="0"/>
              <a:t>. </a:t>
            </a:r>
            <a:r>
              <a:rPr lang="en-ID" sz="1500" dirty="0"/>
              <a:t>(UU No. 4 </a:t>
            </a:r>
            <a:r>
              <a:rPr lang="en-ID" sz="1500" dirty="0" err="1"/>
              <a:t>Tahun</a:t>
            </a:r>
            <a:r>
              <a:rPr lang="en-ID" sz="1500" dirty="0"/>
              <a:t> 2023 </a:t>
            </a:r>
            <a:r>
              <a:rPr lang="en-ID" sz="1500" dirty="0" err="1"/>
              <a:t>tentang</a:t>
            </a:r>
            <a:r>
              <a:rPr lang="en-ID" sz="1500" dirty="0"/>
              <a:t> </a:t>
            </a:r>
            <a:r>
              <a:rPr lang="en-ID" sz="1500" dirty="0" err="1"/>
              <a:t>Pengembangan</a:t>
            </a:r>
            <a:r>
              <a:rPr lang="en-ID" sz="1500" dirty="0"/>
              <a:t> </a:t>
            </a:r>
            <a:r>
              <a:rPr lang="en-ID" sz="1500" dirty="0" err="1"/>
              <a:t>Penguatan</a:t>
            </a:r>
            <a:r>
              <a:rPr lang="en-ID" sz="1500" dirty="0"/>
              <a:t> Sektor </a:t>
            </a:r>
            <a:r>
              <a:rPr lang="en-ID" sz="1500" dirty="0" err="1"/>
              <a:t>Keuangan</a:t>
            </a:r>
            <a:r>
              <a:rPr lang="en-ID" sz="1500" dirty="0"/>
              <a:t>) </a:t>
            </a:r>
          </a:p>
        </p:txBody>
      </p:sp>
      <p:sp>
        <p:nvSpPr>
          <p:cNvPr id="4" name="TextBox 3">
            <a:extLst>
              <a:ext uri="{FF2B5EF4-FFF2-40B4-BE49-F238E27FC236}">
                <a16:creationId xmlns:a16="http://schemas.microsoft.com/office/drawing/2014/main" id="{1EBBF94B-185E-71A8-D6D5-07568022CC03}"/>
              </a:ext>
            </a:extLst>
          </p:cNvPr>
          <p:cNvSpPr txBox="1"/>
          <p:nvPr/>
        </p:nvSpPr>
        <p:spPr>
          <a:xfrm>
            <a:off x="1145406" y="6063916"/>
            <a:ext cx="1282723" cy="369332"/>
          </a:xfrm>
          <a:prstGeom prst="rect">
            <a:avLst/>
          </a:prstGeom>
          <a:noFill/>
        </p:spPr>
        <p:txBody>
          <a:bodyPr wrap="none" rtlCol="0">
            <a:spAutoFit/>
          </a:bodyPr>
          <a:lstStyle/>
          <a:p>
            <a:r>
              <a:rPr lang="en-US" dirty="0"/>
              <a:t>Source: OJK</a:t>
            </a:r>
            <a:endParaRPr lang="en-ID" dirty="0"/>
          </a:p>
        </p:txBody>
      </p:sp>
    </p:spTree>
    <p:extLst>
      <p:ext uri="{BB962C8B-B14F-4D97-AF65-F5344CB8AC3E}">
        <p14:creationId xmlns:p14="http://schemas.microsoft.com/office/powerpoint/2010/main" val="968982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0ED81-DF0C-E4DF-FDA8-4A4CFF3B418F}"/>
              </a:ext>
            </a:extLst>
          </p:cNvPr>
          <p:cNvSpPr>
            <a:spLocks noGrp="1"/>
          </p:cNvSpPr>
          <p:nvPr>
            <p:ph type="title"/>
          </p:nvPr>
        </p:nvSpPr>
        <p:spPr>
          <a:xfrm>
            <a:off x="838200" y="365125"/>
            <a:ext cx="10515600" cy="1155667"/>
          </a:xfrm>
        </p:spPr>
        <p:txBody>
          <a:bodyPr/>
          <a:lstStyle/>
          <a:p>
            <a:r>
              <a:rPr lang="en-US" dirty="0" err="1"/>
              <a:t>Mengapa</a:t>
            </a:r>
            <a:r>
              <a:rPr lang="en-US" dirty="0"/>
              <a:t> Sustainable Finance Penting?</a:t>
            </a:r>
            <a:endParaRPr lang="en-ID" dirty="0"/>
          </a:p>
        </p:txBody>
      </p:sp>
      <p:sp>
        <p:nvSpPr>
          <p:cNvPr id="3" name="Content Placeholder 2">
            <a:extLst>
              <a:ext uri="{FF2B5EF4-FFF2-40B4-BE49-F238E27FC236}">
                <a16:creationId xmlns:a16="http://schemas.microsoft.com/office/drawing/2014/main" id="{F98607A4-7A9B-FC33-0AC0-1F2DB382D45B}"/>
              </a:ext>
            </a:extLst>
          </p:cNvPr>
          <p:cNvSpPr>
            <a:spLocks noGrp="1"/>
          </p:cNvSpPr>
          <p:nvPr>
            <p:ph idx="1"/>
          </p:nvPr>
        </p:nvSpPr>
        <p:spPr/>
        <p:txBody>
          <a:bodyPr>
            <a:normAutofit lnSpcReduction="10000"/>
          </a:bodyPr>
          <a:lstStyle/>
          <a:p>
            <a:r>
              <a:rPr lang="en-ID" dirty="0"/>
              <a:t>New Business Paradigm </a:t>
            </a:r>
          </a:p>
          <a:p>
            <a:pPr lvl="1" algn="just"/>
            <a:r>
              <a:rPr lang="en-ID" dirty="0"/>
              <a:t>Telah </a:t>
            </a:r>
            <a:r>
              <a:rPr lang="en-ID" dirty="0" err="1"/>
              <a:t>terjadi</a:t>
            </a:r>
            <a:r>
              <a:rPr lang="en-ID" dirty="0"/>
              <a:t> proses </a:t>
            </a:r>
            <a:r>
              <a:rPr lang="en-ID" dirty="0" err="1"/>
              <a:t>perubahan</a:t>
            </a:r>
            <a:r>
              <a:rPr lang="en-ID" dirty="0"/>
              <a:t> </a:t>
            </a:r>
            <a:r>
              <a:rPr lang="en-ID" dirty="0" err="1"/>
              <a:t>pandangan</a:t>
            </a:r>
            <a:r>
              <a:rPr lang="en-ID" dirty="0"/>
              <a:t> </a:t>
            </a:r>
            <a:r>
              <a:rPr lang="en-ID" dirty="0" err="1"/>
              <a:t>menuju</a:t>
            </a:r>
            <a:r>
              <a:rPr lang="en-ID" dirty="0"/>
              <a:t> </a:t>
            </a:r>
            <a:r>
              <a:rPr lang="en-ID" dirty="0" err="1"/>
              <a:t>sistem</a:t>
            </a:r>
            <a:r>
              <a:rPr lang="en-ID" dirty="0"/>
              <a:t> </a:t>
            </a:r>
            <a:r>
              <a:rPr lang="en-ID" dirty="0" err="1"/>
              <a:t>keuangan</a:t>
            </a:r>
            <a:r>
              <a:rPr lang="en-ID" dirty="0"/>
              <a:t> yang </a:t>
            </a:r>
            <a:r>
              <a:rPr lang="en-ID" dirty="0" err="1"/>
              <a:t>lebih</a:t>
            </a:r>
            <a:r>
              <a:rPr lang="en-ID" dirty="0"/>
              <a:t> </a:t>
            </a:r>
            <a:r>
              <a:rPr lang="en-ID" dirty="0" err="1"/>
              <a:t>ramah</a:t>
            </a:r>
            <a:r>
              <a:rPr lang="en-ID" dirty="0"/>
              <a:t> </a:t>
            </a:r>
            <a:r>
              <a:rPr lang="en-ID" dirty="0" err="1"/>
              <a:t>lingkungan</a:t>
            </a:r>
            <a:r>
              <a:rPr lang="en-ID" dirty="0"/>
              <a:t>. Oleh </a:t>
            </a:r>
            <a:r>
              <a:rPr lang="en-ID" dirty="0" err="1"/>
              <a:t>karena</a:t>
            </a:r>
            <a:r>
              <a:rPr lang="en-ID" dirty="0"/>
              <a:t> </a:t>
            </a:r>
            <a:r>
              <a:rPr lang="en-ID" dirty="0" err="1"/>
              <a:t>itu</a:t>
            </a:r>
            <a:r>
              <a:rPr lang="en-ID" dirty="0"/>
              <a:t>, </a:t>
            </a:r>
            <a:r>
              <a:rPr lang="en-ID" dirty="0" err="1"/>
              <a:t>diperlukan</a:t>
            </a:r>
            <a:r>
              <a:rPr lang="en-ID" dirty="0"/>
              <a:t> </a:t>
            </a:r>
            <a:r>
              <a:rPr lang="en-ID" dirty="0" err="1"/>
              <a:t>percepatan</a:t>
            </a:r>
            <a:r>
              <a:rPr lang="en-ID" dirty="0"/>
              <a:t> </a:t>
            </a:r>
            <a:r>
              <a:rPr lang="en-ID" dirty="0" err="1"/>
              <a:t>perubahan</a:t>
            </a:r>
            <a:r>
              <a:rPr lang="en-ID" dirty="0"/>
              <a:t> </a:t>
            </a:r>
            <a:r>
              <a:rPr lang="en-ID" dirty="0" err="1"/>
              <a:t>pola</a:t>
            </a:r>
            <a:r>
              <a:rPr lang="en-ID" dirty="0"/>
              <a:t> </a:t>
            </a:r>
            <a:r>
              <a:rPr lang="en-ID" dirty="0" err="1"/>
              <a:t>pikir</a:t>
            </a:r>
            <a:r>
              <a:rPr lang="en-ID" dirty="0"/>
              <a:t> </a:t>
            </a:r>
            <a:r>
              <a:rPr lang="en-ID" dirty="0" err="1"/>
              <a:t>dari</a:t>
            </a:r>
            <a:r>
              <a:rPr lang="en-ID" dirty="0"/>
              <a:t> </a:t>
            </a:r>
            <a:r>
              <a:rPr lang="en-ID" dirty="0" err="1"/>
              <a:t>kegiatan</a:t>
            </a:r>
            <a:r>
              <a:rPr lang="en-ID" dirty="0"/>
              <a:t> </a:t>
            </a:r>
            <a:r>
              <a:rPr lang="en-ID" dirty="0" err="1"/>
              <a:t>usaha</a:t>
            </a:r>
            <a:r>
              <a:rPr lang="en-ID" dirty="0"/>
              <a:t> Business as Usual </a:t>
            </a:r>
            <a:r>
              <a:rPr lang="en-ID" dirty="0" err="1"/>
              <a:t>menjadi</a:t>
            </a:r>
            <a:r>
              <a:rPr lang="en-ID" dirty="0"/>
              <a:t> </a:t>
            </a:r>
            <a:r>
              <a:rPr lang="en-ID" dirty="0" err="1"/>
              <a:t>kegiatan</a:t>
            </a:r>
            <a:r>
              <a:rPr lang="en-ID" dirty="0"/>
              <a:t> </a:t>
            </a:r>
            <a:r>
              <a:rPr lang="en-ID" dirty="0" err="1"/>
              <a:t>usaha</a:t>
            </a:r>
            <a:r>
              <a:rPr lang="en-ID" dirty="0"/>
              <a:t> yang </a:t>
            </a:r>
            <a:r>
              <a:rPr lang="en-ID" dirty="0" err="1"/>
              <a:t>lebih</a:t>
            </a:r>
            <a:r>
              <a:rPr lang="en-ID" dirty="0"/>
              <a:t> </a:t>
            </a:r>
            <a:r>
              <a:rPr lang="en-ID" dirty="0" err="1"/>
              <a:t>ramah</a:t>
            </a:r>
            <a:r>
              <a:rPr lang="en-ID" dirty="0"/>
              <a:t> </a:t>
            </a:r>
            <a:r>
              <a:rPr lang="en-ID" dirty="0" err="1"/>
              <a:t>lingkungan</a:t>
            </a:r>
            <a:r>
              <a:rPr lang="en-ID" dirty="0"/>
              <a:t>. </a:t>
            </a:r>
          </a:p>
          <a:p>
            <a:r>
              <a:rPr lang="en-ID" dirty="0"/>
              <a:t>New Business Opportunities</a:t>
            </a:r>
          </a:p>
          <a:p>
            <a:pPr lvl="1" algn="just"/>
            <a:r>
              <a:rPr lang="en-ID" dirty="0" err="1"/>
              <a:t>Adanya</a:t>
            </a:r>
            <a:r>
              <a:rPr lang="en-ID" dirty="0"/>
              <a:t> </a:t>
            </a:r>
            <a:r>
              <a:rPr lang="en-ID" dirty="0" err="1"/>
              <a:t>peningkatan</a:t>
            </a:r>
            <a:r>
              <a:rPr lang="en-ID" dirty="0"/>
              <a:t> </a:t>
            </a:r>
            <a:r>
              <a:rPr lang="en-ID" dirty="0" err="1"/>
              <a:t>jumlah</a:t>
            </a:r>
            <a:r>
              <a:rPr lang="en-ID" dirty="0"/>
              <a:t> investor </a:t>
            </a:r>
            <a:r>
              <a:rPr lang="en-ID" dirty="0" err="1"/>
              <a:t>hijau</a:t>
            </a:r>
            <a:r>
              <a:rPr lang="en-ID" dirty="0"/>
              <a:t>, </a:t>
            </a:r>
            <a:r>
              <a:rPr lang="en-ID" dirty="0" err="1"/>
              <a:t>sehingga</a:t>
            </a:r>
            <a:r>
              <a:rPr lang="en-ID" dirty="0"/>
              <a:t> </a:t>
            </a:r>
            <a:r>
              <a:rPr lang="en-ID" dirty="0" err="1"/>
              <a:t>mempercepat</a:t>
            </a:r>
            <a:r>
              <a:rPr lang="en-ID" dirty="0"/>
              <a:t> </a:t>
            </a:r>
            <a:r>
              <a:rPr lang="en-ID" dirty="0" err="1"/>
              <a:t>transisi</a:t>
            </a:r>
            <a:r>
              <a:rPr lang="en-ID" dirty="0"/>
              <a:t> Sustainable Finance </a:t>
            </a:r>
            <a:r>
              <a:rPr lang="en-ID" dirty="0" err="1"/>
              <a:t>menjadi</a:t>
            </a:r>
            <a:r>
              <a:rPr lang="en-ID" dirty="0"/>
              <a:t> platform </a:t>
            </a:r>
            <a:r>
              <a:rPr lang="en-ID" dirty="0" err="1"/>
              <a:t>transisi</a:t>
            </a:r>
            <a:r>
              <a:rPr lang="en-ID" dirty="0"/>
              <a:t> </a:t>
            </a:r>
            <a:r>
              <a:rPr lang="en-ID" dirty="0" err="1"/>
              <a:t>aktivitas</a:t>
            </a:r>
            <a:r>
              <a:rPr lang="en-ID" dirty="0"/>
              <a:t> </a:t>
            </a:r>
            <a:r>
              <a:rPr lang="en-ID" dirty="0" err="1"/>
              <a:t>ekonomi</a:t>
            </a:r>
            <a:r>
              <a:rPr lang="en-ID" dirty="0"/>
              <a:t>.</a:t>
            </a:r>
          </a:p>
          <a:p>
            <a:r>
              <a:rPr lang="en-ID" dirty="0"/>
              <a:t>New Risk Management </a:t>
            </a:r>
          </a:p>
          <a:p>
            <a:pPr lvl="1" algn="just"/>
            <a:r>
              <a:rPr lang="en-ID" dirty="0" err="1"/>
              <a:t>Mulai</a:t>
            </a:r>
            <a:r>
              <a:rPr lang="en-ID" dirty="0"/>
              <a:t> </a:t>
            </a:r>
            <a:r>
              <a:rPr lang="en-ID" dirty="0" err="1"/>
              <a:t>diperhitungkannya</a:t>
            </a:r>
            <a:r>
              <a:rPr lang="en-ID" dirty="0"/>
              <a:t> climate-related financial risk </a:t>
            </a:r>
            <a:r>
              <a:rPr lang="en-ID" dirty="0" err="1"/>
              <a:t>dalam</a:t>
            </a:r>
            <a:r>
              <a:rPr lang="en-ID" dirty="0"/>
              <a:t> </a:t>
            </a:r>
            <a:r>
              <a:rPr lang="en-ID" dirty="0" err="1"/>
              <a:t>setiap</a:t>
            </a:r>
            <a:r>
              <a:rPr lang="en-ID" dirty="0"/>
              <a:t> </a:t>
            </a:r>
            <a:r>
              <a:rPr lang="en-ID" dirty="0" err="1"/>
              <a:t>pembiayaan</a:t>
            </a:r>
            <a:r>
              <a:rPr lang="en-ID" dirty="0"/>
              <a:t>/</a:t>
            </a:r>
            <a:r>
              <a:rPr lang="en-ID" dirty="0" err="1"/>
              <a:t>investasi</a:t>
            </a:r>
            <a:r>
              <a:rPr lang="en-ID" dirty="0"/>
              <a:t>, </a:t>
            </a:r>
            <a:r>
              <a:rPr lang="en-ID" dirty="0" err="1"/>
              <a:t>sehingga</a:t>
            </a:r>
            <a:r>
              <a:rPr lang="en-ID" dirty="0"/>
              <a:t> </a:t>
            </a:r>
            <a:r>
              <a:rPr lang="en-ID" dirty="0" err="1"/>
              <a:t>tercapainya</a:t>
            </a:r>
            <a:r>
              <a:rPr lang="en-ID" dirty="0"/>
              <a:t> </a:t>
            </a:r>
            <a:r>
              <a:rPr lang="en-ID" dirty="0" err="1"/>
              <a:t>pertumbuhan</a:t>
            </a:r>
            <a:r>
              <a:rPr lang="en-ID" dirty="0"/>
              <a:t> yang </a:t>
            </a:r>
            <a:r>
              <a:rPr lang="en-ID" dirty="0" err="1"/>
              <a:t>lebih</a:t>
            </a:r>
            <a:r>
              <a:rPr lang="en-ID" dirty="0"/>
              <a:t> </a:t>
            </a:r>
            <a:r>
              <a:rPr lang="en-ID" dirty="0" err="1"/>
              <a:t>berkelanjutan</a:t>
            </a:r>
            <a:r>
              <a:rPr lang="en-ID" dirty="0"/>
              <a:t>.</a:t>
            </a:r>
          </a:p>
        </p:txBody>
      </p:sp>
      <p:sp>
        <p:nvSpPr>
          <p:cNvPr id="4" name="TextBox 3">
            <a:extLst>
              <a:ext uri="{FF2B5EF4-FFF2-40B4-BE49-F238E27FC236}">
                <a16:creationId xmlns:a16="http://schemas.microsoft.com/office/drawing/2014/main" id="{A3BECB63-7777-F7F6-82A9-552C6DC65C66}"/>
              </a:ext>
            </a:extLst>
          </p:cNvPr>
          <p:cNvSpPr txBox="1"/>
          <p:nvPr/>
        </p:nvSpPr>
        <p:spPr>
          <a:xfrm>
            <a:off x="1145406" y="6063916"/>
            <a:ext cx="1282723" cy="369332"/>
          </a:xfrm>
          <a:prstGeom prst="rect">
            <a:avLst/>
          </a:prstGeom>
          <a:noFill/>
        </p:spPr>
        <p:txBody>
          <a:bodyPr wrap="none" rtlCol="0">
            <a:spAutoFit/>
          </a:bodyPr>
          <a:lstStyle/>
          <a:p>
            <a:r>
              <a:rPr lang="en-US" dirty="0"/>
              <a:t>Source: OJK</a:t>
            </a:r>
            <a:endParaRPr lang="en-ID" dirty="0"/>
          </a:p>
        </p:txBody>
      </p:sp>
    </p:spTree>
    <p:extLst>
      <p:ext uri="{BB962C8B-B14F-4D97-AF65-F5344CB8AC3E}">
        <p14:creationId xmlns:p14="http://schemas.microsoft.com/office/powerpoint/2010/main" val="33366671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1199</TotalTime>
  <Words>1505</Words>
  <Application>Microsoft Office PowerPoint</Application>
  <PresentationFormat>Widescreen</PresentationFormat>
  <Paragraphs>90</Paragraphs>
  <Slides>19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AvenirNextPForBBG</vt:lpstr>
      <vt:lpstr>Interstate Light</vt:lpstr>
      <vt:lpstr>Arial</vt:lpstr>
      <vt:lpstr>Calibri</vt:lpstr>
      <vt:lpstr>Calibri Light</vt:lpstr>
      <vt:lpstr>Office Theme</vt:lpstr>
      <vt:lpstr>ESG Investing, Sustainable Finance, and Climate Transition</vt:lpstr>
      <vt:lpstr>The Future of ESG Investing</vt:lpstr>
      <vt:lpstr>ESG Motivation</vt:lpstr>
      <vt:lpstr>Key factors influencing market pricing associated with the transition to low carbon economy</vt:lpstr>
      <vt:lpstr>ESG Motivation</vt:lpstr>
      <vt:lpstr>Motivation and Barriers</vt:lpstr>
      <vt:lpstr>Industry leading the world in ESG</vt:lpstr>
      <vt:lpstr>Definisi dan Tujuan Keuangan berkelanjutan</vt:lpstr>
      <vt:lpstr>Mengapa Sustainable Finance Penting?</vt:lpstr>
      <vt:lpstr>Tantangan keuangan berkelanjutan</vt:lpstr>
      <vt:lpstr>Taksonomi Hijau Indonesia Edisi 1.0</vt:lpstr>
      <vt:lpstr>Taksonomi Hijau Indonesia Edisi 1.0</vt:lpstr>
      <vt:lpstr>PowerPoint Presentation</vt:lpstr>
      <vt:lpstr>PowerPoint Presentation</vt:lpstr>
      <vt:lpstr>PowerPoint Presentation</vt:lpstr>
      <vt:lpstr>Pengkinian Taksonomi Hijau</vt:lpstr>
      <vt:lpstr>List of Efficient Technologies for Financing</vt:lpstr>
      <vt:lpstr>RBC due diligence as a tool to address adverse impacts of the transition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ESG Investing and Climate Transition</dc:title>
  <dc:creator>HAKIMUL BATIH</dc:creator>
  <cp:lastModifiedBy>HAKIMUL BATIH</cp:lastModifiedBy>
  <cp:revision>15</cp:revision>
  <dcterms:created xsi:type="dcterms:W3CDTF">2023-07-10T14:35:13Z</dcterms:created>
  <dcterms:modified xsi:type="dcterms:W3CDTF">2023-07-12T12:59:26Z</dcterms:modified>
</cp:coreProperties>
</file>